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notesMasterIdLst>
    <p:notesMasterId r:id="rId24"/>
  </p:notesMasterIdLst>
  <p:sldIdLst>
    <p:sldId id="275" r:id="rId2"/>
    <p:sldId id="327" r:id="rId3"/>
    <p:sldId id="257" r:id="rId4"/>
    <p:sldId id="322" r:id="rId5"/>
    <p:sldId id="328" r:id="rId6"/>
    <p:sldId id="345" r:id="rId7"/>
    <p:sldId id="332" r:id="rId8"/>
    <p:sldId id="340" r:id="rId9"/>
    <p:sldId id="333" r:id="rId10"/>
    <p:sldId id="334" r:id="rId11"/>
    <p:sldId id="357" r:id="rId12"/>
    <p:sldId id="335" r:id="rId13"/>
    <p:sldId id="336" r:id="rId14"/>
    <p:sldId id="324" r:id="rId15"/>
    <p:sldId id="344" r:id="rId16"/>
    <p:sldId id="351" r:id="rId17"/>
    <p:sldId id="350" r:id="rId18"/>
    <p:sldId id="352" r:id="rId19"/>
    <p:sldId id="353" r:id="rId20"/>
    <p:sldId id="354" r:id="rId21"/>
    <p:sldId id="355" r:id="rId22"/>
    <p:sldId id="358" r:id="rId23"/>
  </p:sldIdLst>
  <p:sldSz cx="24384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de, Ab van der" initials="VAvd" lastIdx="3" clrIdx="0">
    <p:extLst>
      <p:ext uri="{19B8F6BF-5375-455C-9EA6-DF929625EA0E}">
        <p15:presenceInfo xmlns:p15="http://schemas.microsoft.com/office/powerpoint/2012/main" userId="S-1-5-21-3305614325-2848440803-1083916644-2342" providerId="AD"/>
      </p:ext>
    </p:extLst>
  </p:cmAuthor>
  <p:cmAuthor id="2" name="Kroes, Jan" initials="KJ" lastIdx="9" clrIdx="1">
    <p:extLst>
      <p:ext uri="{19B8F6BF-5375-455C-9EA6-DF929625EA0E}">
        <p15:presenceInfo xmlns:p15="http://schemas.microsoft.com/office/powerpoint/2012/main" userId="S::Jan.Kroes@knvb.nl::525c3f85-6cc4-4d4b-a336-fbbf2bfee2d7" providerId="AD"/>
      </p:ext>
    </p:extLst>
  </p:cmAuthor>
  <p:cmAuthor id="3" name="Breggen, Jorg van der" initials="BJvd" lastIdx="18" clrIdx="2">
    <p:extLst>
      <p:ext uri="{19B8F6BF-5375-455C-9EA6-DF929625EA0E}">
        <p15:presenceInfo xmlns:p15="http://schemas.microsoft.com/office/powerpoint/2012/main" userId="S-1-5-21-3305614325-2848440803-1083916644-7148" providerId="AD"/>
      </p:ext>
    </p:extLst>
  </p:cmAuthor>
  <p:cmAuthor id="4" name="Marcel Frankena" initials="MF" lastIdx="1" clrIdx="3">
    <p:extLst>
      <p:ext uri="{19B8F6BF-5375-455C-9EA6-DF929625EA0E}">
        <p15:presenceInfo xmlns:p15="http://schemas.microsoft.com/office/powerpoint/2012/main" userId="47ab6a435ba29e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57B4"/>
    <a:srgbClr val="E55428"/>
    <a:srgbClr val="F36D20"/>
    <a:srgbClr val="FFC000"/>
    <a:srgbClr val="101047"/>
    <a:srgbClr val="25377F"/>
    <a:srgbClr val="1C266C"/>
    <a:srgbClr val="151959"/>
    <a:srgbClr val="141855"/>
    <a:srgbClr val="D45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2" autoAdjust="0"/>
    <p:restoredTop sz="95122" autoAdjust="0"/>
  </p:normalViewPr>
  <p:slideViewPr>
    <p:cSldViewPr snapToGrid="0" snapToObjects="1">
      <p:cViewPr varScale="1">
        <p:scale>
          <a:sx n="61" d="100"/>
          <a:sy n="61" d="100"/>
        </p:scale>
        <p:origin x="272" y="232"/>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1" y="4343400"/>
            <a:ext cx="5029200" cy="4114800"/>
          </a:xfrm>
          <a:prstGeom prst="rect">
            <a:avLst/>
          </a:prstGeom>
        </p:spPr>
        <p:txBody>
          <a:bodyPr/>
          <a:lstStyle/>
          <a:p>
            <a:endParaRPr/>
          </a:p>
        </p:txBody>
      </p:sp>
    </p:spTree>
    <p:extLst>
      <p:ext uri="{BB962C8B-B14F-4D97-AF65-F5344CB8AC3E}">
        <p14:creationId xmlns:p14="http://schemas.microsoft.com/office/powerpoint/2010/main" val="385947110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366353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3061095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255991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56502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2661221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412789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66826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290774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5187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098841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397061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427772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Beleid omtrent warming-up wordt later in de presentatie uitgelegd.</a:t>
            </a:r>
          </a:p>
        </p:txBody>
      </p:sp>
    </p:spTree>
    <p:extLst>
      <p:ext uri="{BB962C8B-B14F-4D97-AF65-F5344CB8AC3E}">
        <p14:creationId xmlns:p14="http://schemas.microsoft.com/office/powerpoint/2010/main" val="53681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Tx/>
              <a:buNone/>
            </a:pPr>
            <a:endParaRPr lang="nl-NL" baseline="0" dirty="0"/>
          </a:p>
        </p:txBody>
      </p:sp>
    </p:spTree>
    <p:extLst>
      <p:ext uri="{BB962C8B-B14F-4D97-AF65-F5344CB8AC3E}">
        <p14:creationId xmlns:p14="http://schemas.microsoft.com/office/powerpoint/2010/main" val="199420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1371599"/>
            <a:ext cx="16002000" cy="5943602"/>
          </a:xfrm>
        </p:spPr>
        <p:txBody>
          <a:bodyPr anchor="b">
            <a:normAutofit/>
          </a:bodyPr>
          <a:lstStyle>
            <a:lvl1pPr algn="l">
              <a:defRPr sz="9600">
                <a:effectLst/>
              </a:defRPr>
            </a:lvl1pPr>
          </a:lstStyle>
          <a:p>
            <a:r>
              <a:rPr lang="nl-NL"/>
              <a:t>Klik om stijl te bewerken</a:t>
            </a:r>
            <a:endParaRPr lang="en-US" dirty="0"/>
          </a:p>
        </p:txBody>
      </p:sp>
      <p:sp>
        <p:nvSpPr>
          <p:cNvPr id="3" name="Subtitle 2"/>
          <p:cNvSpPr>
            <a:spLocks noGrp="1"/>
          </p:cNvSpPr>
          <p:nvPr>
            <p:ph type="subTitle" idx="1"/>
          </p:nvPr>
        </p:nvSpPr>
        <p:spPr>
          <a:xfrm>
            <a:off x="1368424" y="7687735"/>
            <a:ext cx="12801600" cy="3894666"/>
          </a:xfrm>
        </p:spPr>
        <p:txBody>
          <a:bodyPr anchor="t">
            <a:normAutofit/>
          </a:bodyPr>
          <a:lstStyle>
            <a:lvl1pPr marL="0" indent="0" algn="l">
              <a:buNone/>
              <a:defRPr sz="4200">
                <a:solidFill>
                  <a:schemeClr val="bg2">
                    <a:lumMod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cxnSp>
        <p:nvCxnSpPr>
          <p:cNvPr id="16" name="Straight Connector 15"/>
          <p:cNvCxnSpPr/>
          <p:nvPr/>
        </p:nvCxnSpPr>
        <p:spPr>
          <a:xfrm flipH="1">
            <a:off x="16456024" y="16934"/>
            <a:ext cx="7620000" cy="762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2216341" y="183091"/>
            <a:ext cx="12161310" cy="1216131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4471650" y="457200"/>
            <a:ext cx="9906000" cy="9906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14671675" y="64557"/>
            <a:ext cx="9705978" cy="970597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5690853" y="1219203"/>
            <a:ext cx="8686798" cy="868679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635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17" name="Picture Placeholder 2"/>
          <p:cNvSpPr>
            <a:spLocks noGrp="1" noChangeAspect="1"/>
          </p:cNvSpPr>
          <p:nvPr>
            <p:ph type="pic" idx="13"/>
          </p:nvPr>
        </p:nvSpPr>
        <p:spPr>
          <a:xfrm>
            <a:off x="1371600" y="1066800"/>
            <a:ext cx="21637624" cy="62484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nl-NL"/>
              <a:t>Klik op het pictogram als u een afbeelding wilt toevoegen</a:t>
            </a:r>
            <a:endParaRPr lang="en-US" dirty="0"/>
          </a:p>
        </p:txBody>
      </p:sp>
      <p:sp>
        <p:nvSpPr>
          <p:cNvPr id="16" name="Text Placeholder 9"/>
          <p:cNvSpPr>
            <a:spLocks noGrp="1"/>
          </p:cNvSpPr>
          <p:nvPr>
            <p:ph type="body" sz="quarter" idx="14"/>
          </p:nvPr>
        </p:nvSpPr>
        <p:spPr>
          <a:xfrm>
            <a:off x="1828804" y="7687734"/>
            <a:ext cx="16608420" cy="914400"/>
          </a:xfrm>
        </p:spPr>
        <p:txBody>
          <a:bodyPr anchor="t">
            <a:normAutofit/>
          </a:bodyPr>
          <a:lstStyle>
            <a:lvl1pPr marL="0" indent="0">
              <a:buFontTx/>
              <a:buNone/>
              <a:defRPr sz="3200"/>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62453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anchor="ctr">
            <a:normAutofit/>
          </a:bodyPr>
          <a:lstStyle>
            <a:lvl1pPr algn="l">
              <a:defRPr sz="6400" b="0" cap="all"/>
            </a:lvl1pPr>
          </a:lstStyle>
          <a:p>
            <a:r>
              <a:rPr lang="nl-NL"/>
              <a:t>Klik om stijl te bewerken</a:t>
            </a:r>
            <a:endParaRPr lang="en-US" dirty="0"/>
          </a:p>
        </p:txBody>
      </p:sp>
      <p:sp>
        <p:nvSpPr>
          <p:cNvPr id="3" name="Text Placeholder 2"/>
          <p:cNvSpPr>
            <a:spLocks noGrp="1"/>
          </p:cNvSpPr>
          <p:nvPr>
            <p:ph type="body" idx="1"/>
          </p:nvPr>
        </p:nvSpPr>
        <p:spPr>
          <a:xfrm>
            <a:off x="1368424" y="8229600"/>
            <a:ext cx="17071976" cy="375920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322109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282823" y="1371600"/>
            <a:ext cx="18288002" cy="5486400"/>
          </a:xfrm>
        </p:spPr>
        <p:txBody>
          <a:bodyPr anchor="ctr">
            <a:normAutofit/>
          </a:bodyPr>
          <a:lstStyle>
            <a:lvl1pPr algn="l">
              <a:defRPr sz="64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2892424" y="6858000"/>
            <a:ext cx="17068800" cy="762000"/>
          </a:xfrm>
        </p:spPr>
        <p:txBody>
          <a:bodyPr anchor="ctr"/>
          <a:lstStyle>
            <a:lvl1pPr marL="0" indent="0">
              <a:buFontTx/>
              <a:buNone/>
              <a:defRPr/>
            </a:lvl1pPr>
            <a:lvl2pPr marL="914400" indent="0">
              <a:buFontTx/>
              <a:buNone/>
              <a:defRPr/>
            </a:lvl2pPr>
            <a:lvl3pPr marL="1828800" indent="0">
              <a:buFontTx/>
              <a:buNone/>
              <a:defRPr/>
            </a:lvl3pPr>
            <a:lvl4pPr marL="2743200" indent="0">
              <a:buFontTx/>
              <a:buNone/>
              <a:defRPr/>
            </a:lvl4pPr>
            <a:lvl5pPr marL="36576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368426" y="8602135"/>
            <a:ext cx="17068800" cy="3369730"/>
          </a:xfrm>
        </p:spPr>
        <p:txBody>
          <a:bodyPr anchor="ctr">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
        <p:nvSpPr>
          <p:cNvPr id="14" name="TextBox 13"/>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dirty="0">
                <a:solidFill>
                  <a:schemeClr val="tx1"/>
                </a:solidFill>
                <a:effectLst/>
              </a:rPr>
              <a:t>“</a:t>
            </a:r>
          </a:p>
        </p:txBody>
      </p:sp>
      <p:sp>
        <p:nvSpPr>
          <p:cNvPr id="15" name="TextBox 14"/>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dirty="0">
                <a:solidFill>
                  <a:schemeClr val="tx1"/>
                </a:solidFill>
                <a:effectLst/>
              </a:rPr>
              <a:t>”</a:t>
            </a:r>
          </a:p>
        </p:txBody>
      </p:sp>
    </p:spTree>
    <p:extLst>
      <p:ext uri="{BB962C8B-B14F-4D97-AF65-F5344CB8AC3E}">
        <p14:creationId xmlns:p14="http://schemas.microsoft.com/office/powerpoint/2010/main" val="17514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368424" y="6858000"/>
            <a:ext cx="17068800" cy="3394800"/>
          </a:xfrm>
        </p:spPr>
        <p:txBody>
          <a:bodyPr anchor="b">
            <a:normAutofit/>
          </a:bodyPr>
          <a:lstStyle>
            <a:lvl1pPr algn="l">
              <a:defRPr sz="6400" b="0" cap="all"/>
            </a:lvl1pPr>
          </a:lstStyle>
          <a:p>
            <a:r>
              <a:rPr lang="nl-NL"/>
              <a:t>Klik om stijl te bewerken</a:t>
            </a:r>
            <a:endParaRPr lang="en-US" dirty="0"/>
          </a:p>
        </p:txBody>
      </p:sp>
      <p:sp>
        <p:nvSpPr>
          <p:cNvPr id="3" name="Text Placeholder 2"/>
          <p:cNvSpPr>
            <a:spLocks noGrp="1"/>
          </p:cNvSpPr>
          <p:nvPr>
            <p:ph type="body" idx="1"/>
          </p:nvPr>
        </p:nvSpPr>
        <p:spPr>
          <a:xfrm>
            <a:off x="1368422" y="10265962"/>
            <a:ext cx="17071980" cy="1720800"/>
          </a:xfrm>
        </p:spPr>
        <p:txBody>
          <a:bodyPr anchor="t">
            <a:normAutofit/>
          </a:bodyPr>
          <a:lstStyle>
            <a:lvl1pPr marL="0" indent="0" algn="l">
              <a:buNone/>
              <a:defRPr sz="40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69416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282826" y="1371600"/>
            <a:ext cx="18288000" cy="5486400"/>
          </a:xfrm>
        </p:spPr>
        <p:txBody>
          <a:bodyPr anchor="ctr">
            <a:normAutofit/>
          </a:bodyPr>
          <a:lstStyle>
            <a:lvl1pPr algn="l">
              <a:defRPr sz="64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368425" y="7857068"/>
            <a:ext cx="17068802" cy="2099732"/>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368423" y="9956800"/>
            <a:ext cx="17068802" cy="20320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
        <p:nvSpPr>
          <p:cNvPr id="11" name="TextBox 10"/>
          <p:cNvSpPr txBox="1"/>
          <p:nvPr/>
        </p:nvSpPr>
        <p:spPr>
          <a:xfrm>
            <a:off x="1063624" y="1624444"/>
            <a:ext cx="1219200" cy="1169552"/>
          </a:xfrm>
          <a:prstGeom prst="rect">
            <a:avLst/>
          </a:prstGeom>
        </p:spPr>
        <p:txBody>
          <a:bodyPr vert="horz" lIns="182880" tIns="91440" rIns="182880" bIns="91440" rtlCol="0" anchor="ctr">
            <a:noAutofit/>
          </a:bodyPr>
          <a:lstStyle/>
          <a:p>
            <a:pPr lvl="0"/>
            <a:r>
              <a:rPr lang="en-US" sz="16000" dirty="0">
                <a:solidFill>
                  <a:schemeClr val="tx1"/>
                </a:solidFill>
                <a:effectLst/>
              </a:rPr>
              <a:t>“</a:t>
            </a:r>
          </a:p>
        </p:txBody>
      </p:sp>
      <p:sp>
        <p:nvSpPr>
          <p:cNvPr id="12" name="TextBox 11"/>
          <p:cNvSpPr txBox="1"/>
          <p:nvPr/>
        </p:nvSpPr>
        <p:spPr>
          <a:xfrm>
            <a:off x="20570824" y="5537202"/>
            <a:ext cx="1219200" cy="1169552"/>
          </a:xfrm>
          <a:prstGeom prst="rect">
            <a:avLst/>
          </a:prstGeom>
        </p:spPr>
        <p:txBody>
          <a:bodyPr vert="horz" lIns="182880" tIns="91440" rIns="182880" bIns="91440" rtlCol="0" anchor="ctr">
            <a:noAutofit/>
          </a:bodyPr>
          <a:lstStyle/>
          <a:p>
            <a:pPr lvl="0" algn="r"/>
            <a:r>
              <a:rPr lang="en-US" sz="16000" dirty="0">
                <a:solidFill>
                  <a:schemeClr val="tx1"/>
                </a:solidFill>
                <a:effectLst/>
              </a:rPr>
              <a:t>”</a:t>
            </a:r>
          </a:p>
        </p:txBody>
      </p:sp>
    </p:spTree>
    <p:extLst>
      <p:ext uri="{BB962C8B-B14F-4D97-AF65-F5344CB8AC3E}">
        <p14:creationId xmlns:p14="http://schemas.microsoft.com/office/powerpoint/2010/main" val="128182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368426" y="1371600"/>
            <a:ext cx="20116800" cy="5486400"/>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368424" y="7857068"/>
            <a:ext cx="17068800" cy="1676400"/>
          </a:xfrm>
        </p:spPr>
        <p:txBody>
          <a:bodyPr vert="horz" lIns="91440" tIns="45720" rIns="91440" bIns="45720" rtlCol="0" anchor="b">
            <a:normAutofit/>
          </a:bodyPr>
          <a:lstStyle>
            <a:lvl1pPr>
              <a:buNone/>
              <a:defRPr lang="en-US" sz="4800" b="0" cap="all" dirty="0">
                <a:ln w="3175" cmpd="sng">
                  <a:noFill/>
                </a:ln>
                <a:solidFill>
                  <a:schemeClr val="tx1"/>
                </a:solidFill>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368423" y="9533465"/>
            <a:ext cx="17068802" cy="2455334"/>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3554809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50444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370424" y="1371600"/>
            <a:ext cx="4114800" cy="9144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1371600"/>
            <a:ext cx="15646400" cy="106172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64554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56036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368423" y="4013200"/>
            <a:ext cx="17068802" cy="4563200"/>
          </a:xfrm>
        </p:spPr>
        <p:txBody>
          <a:bodyPr anchor="b">
            <a:normAutofit/>
          </a:bodyPr>
          <a:lstStyle>
            <a:lvl1pPr algn="l">
              <a:defRPr sz="7200" b="0" cap="all"/>
            </a:lvl1pPr>
          </a:lstStyle>
          <a:p>
            <a:r>
              <a:rPr lang="nl-NL"/>
              <a:t>Klik om stijl te bewerken</a:t>
            </a:r>
            <a:endParaRPr lang="en-US" dirty="0"/>
          </a:p>
        </p:txBody>
      </p:sp>
      <p:sp>
        <p:nvSpPr>
          <p:cNvPr id="3" name="Text Placeholder 2"/>
          <p:cNvSpPr>
            <a:spLocks noGrp="1"/>
          </p:cNvSpPr>
          <p:nvPr>
            <p:ph type="body" idx="1"/>
          </p:nvPr>
        </p:nvSpPr>
        <p:spPr>
          <a:xfrm>
            <a:off x="1368426" y="8991600"/>
            <a:ext cx="17068800" cy="2997200"/>
          </a:xfrm>
        </p:spPr>
        <p:txBody>
          <a:bodyPr anchor="t">
            <a:normAutofit/>
          </a:bodyPr>
          <a:lstStyle>
            <a:lvl1pPr marL="0" indent="0" algn="l">
              <a:buNone/>
              <a:defRPr sz="3600">
                <a:solidFill>
                  <a:schemeClr val="bg2">
                    <a:lumMod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3780819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368423" y="1371601"/>
            <a:ext cx="9875310" cy="7230534"/>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11616267" y="1371602"/>
            <a:ext cx="9868958" cy="723053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3349044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944161" y="1371600"/>
            <a:ext cx="9299574"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4" name="Content Placeholder 3"/>
          <p:cNvSpPr>
            <a:spLocks noGrp="1"/>
          </p:cNvSpPr>
          <p:nvPr>
            <p:ph sz="half" idx="2"/>
          </p:nvPr>
        </p:nvSpPr>
        <p:spPr>
          <a:xfrm>
            <a:off x="1368423" y="2541058"/>
            <a:ext cx="9875310" cy="6061076"/>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12158132" y="1371600"/>
            <a:ext cx="9330268" cy="1152524"/>
          </a:xfrm>
        </p:spPr>
        <p:txBody>
          <a:bodyPr anchor="b">
            <a:noAutofit/>
          </a:bodyPr>
          <a:lstStyle>
            <a:lvl1pPr marL="0" indent="0">
              <a:buNone/>
              <a:defRPr sz="5600" b="0">
                <a:solidFill>
                  <a:schemeClr val="tx1"/>
                </a:solidFill>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nl-NL"/>
              <a:t>Klikken om de tekststijl van het model te bewerken</a:t>
            </a:r>
          </a:p>
        </p:txBody>
      </p:sp>
      <p:sp>
        <p:nvSpPr>
          <p:cNvPr id="6" name="Content Placeholder 5"/>
          <p:cNvSpPr>
            <a:spLocks noGrp="1"/>
          </p:cNvSpPr>
          <p:nvPr>
            <p:ph sz="quarter" idx="4"/>
          </p:nvPr>
        </p:nvSpPr>
        <p:spPr>
          <a:xfrm>
            <a:off x="11613090" y="2524124"/>
            <a:ext cx="9858376" cy="6061076"/>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230894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53148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408174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170024" y="1371600"/>
            <a:ext cx="7315200" cy="2743200"/>
          </a:xfrm>
        </p:spPr>
        <p:txBody>
          <a:bodyPr anchor="b">
            <a:normAutofit/>
          </a:bodyPr>
          <a:lstStyle>
            <a:lvl1pPr algn="l">
              <a:defRPr sz="4800" b="0"/>
            </a:lvl1pPr>
          </a:lstStyle>
          <a:p>
            <a:r>
              <a:rPr lang="nl-NL"/>
              <a:t>Klik om stijl te bewerken</a:t>
            </a:r>
            <a:endParaRPr lang="en-US" dirty="0"/>
          </a:p>
        </p:txBody>
      </p:sp>
      <p:sp>
        <p:nvSpPr>
          <p:cNvPr id="3" name="Content Placeholder 2"/>
          <p:cNvSpPr>
            <a:spLocks noGrp="1"/>
          </p:cNvSpPr>
          <p:nvPr>
            <p:ph idx="1"/>
          </p:nvPr>
        </p:nvSpPr>
        <p:spPr>
          <a:xfrm>
            <a:off x="1368425" y="1371600"/>
            <a:ext cx="11887202" cy="106172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170024" y="4419599"/>
            <a:ext cx="7315200" cy="4182534"/>
          </a:xfrm>
        </p:spPr>
        <p:txBody>
          <a:bodyPr anchor="t">
            <a:normAutofit/>
          </a:bodyPr>
          <a:lstStyle>
            <a:lvl1pPr marL="0" indent="0">
              <a:buNone/>
              <a:defRPr sz="32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3285392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445624" y="2895600"/>
            <a:ext cx="12039600" cy="2286000"/>
          </a:xfrm>
        </p:spPr>
        <p:txBody>
          <a:bodyPr anchor="b">
            <a:normAutofit/>
          </a:bodyPr>
          <a:lstStyle>
            <a:lvl1pPr algn="l">
              <a:defRPr sz="5600" b="0"/>
            </a:lvl1pPr>
          </a:lstStyle>
          <a:p>
            <a:r>
              <a:rPr lang="nl-NL"/>
              <a:t>Klik om stijl te bewerken</a:t>
            </a:r>
            <a:endParaRPr lang="en-US" dirty="0"/>
          </a:p>
        </p:txBody>
      </p:sp>
      <p:sp>
        <p:nvSpPr>
          <p:cNvPr id="14" name="Picture Placeholder 2"/>
          <p:cNvSpPr>
            <a:spLocks noGrp="1" noChangeAspect="1"/>
          </p:cNvSpPr>
          <p:nvPr>
            <p:ph type="pic" idx="1"/>
          </p:nvPr>
        </p:nvSpPr>
        <p:spPr>
          <a:xfrm>
            <a:off x="1978024" y="1828800"/>
            <a:ext cx="6561948" cy="9144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3200"/>
            </a:lvl1pPr>
            <a:lvl2pPr marL="914400" indent="0">
              <a:buNone/>
              <a:defRPr sz="3200"/>
            </a:lvl2pPr>
            <a:lvl3pPr marL="1828800" indent="0">
              <a:buNone/>
              <a:defRPr sz="3200"/>
            </a:lvl3pPr>
            <a:lvl4pPr marL="2743200" indent="0">
              <a:buNone/>
              <a:defRPr sz="3200"/>
            </a:lvl4pPr>
            <a:lvl5pPr marL="3657600" indent="0">
              <a:buNone/>
              <a:defRPr sz="3200"/>
            </a:lvl5pPr>
            <a:lvl6pPr marL="4572000" indent="0">
              <a:buNone/>
              <a:defRPr sz="3200"/>
            </a:lvl6pPr>
            <a:lvl7pPr marL="5486400" indent="0">
              <a:buNone/>
              <a:defRPr sz="3200"/>
            </a:lvl7pPr>
            <a:lvl8pPr marL="6400800" indent="0">
              <a:buNone/>
              <a:defRPr sz="3200"/>
            </a:lvl8pPr>
            <a:lvl9pPr marL="7315200" indent="0">
              <a:buNone/>
              <a:defRPr sz="32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445624" y="5554133"/>
            <a:ext cx="12042776" cy="4097866"/>
          </a:xfrm>
        </p:spPr>
        <p:txBody>
          <a:bodyPr anchor="t">
            <a:normAutofit/>
          </a:bodyPr>
          <a:lstStyle>
            <a:lvl1pPr marL="0" indent="0">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smtClean="0"/>
              <a:pPr/>
              <a:t>1/13/25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nl-NL" smtClean="0"/>
              <a:pPr/>
              <a:t>‹nr.›</a:t>
            </a:fld>
            <a:endParaRPr lang="nl-NL"/>
          </a:p>
        </p:txBody>
      </p:sp>
    </p:spTree>
    <p:extLst>
      <p:ext uri="{BB962C8B-B14F-4D97-AF65-F5344CB8AC3E}">
        <p14:creationId xmlns:p14="http://schemas.microsoft.com/office/powerpoint/2010/main" val="3729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8413938" y="5926667"/>
            <a:ext cx="5963716" cy="6417734"/>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1368424" y="8974665"/>
            <a:ext cx="17068800" cy="3014134"/>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368424" y="1371601"/>
            <a:ext cx="17068800" cy="7230534"/>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9808824" y="12344401"/>
            <a:ext cx="3200400" cy="730250"/>
          </a:xfrm>
          <a:prstGeom prst="rect">
            <a:avLst/>
          </a:prstGeom>
        </p:spPr>
        <p:txBody>
          <a:bodyPr vert="horz" lIns="91440" tIns="45720" rIns="91440" bIns="45720" rtlCol="0" anchor="t"/>
          <a:lstStyle>
            <a:lvl1pPr algn="r">
              <a:defRPr sz="2000" b="0" i="0">
                <a:solidFill>
                  <a:schemeClr val="bg2">
                    <a:lumMod val="50000"/>
                  </a:schemeClr>
                </a:solidFill>
                <a:effectLst/>
                <a:latin typeface="+mn-lt"/>
              </a:defRPr>
            </a:lvl1pPr>
          </a:lstStyle>
          <a:p>
            <a:fld id="{B61BEF0D-F0BB-DE4B-95CE-6DB70DBA9567}" type="datetimeFigureOut">
              <a:rPr lang="en-US" smtClean="0"/>
              <a:pPr/>
              <a:t>1/13/25</a:t>
            </a:fld>
            <a:endParaRPr lang="en-US" dirty="0"/>
          </a:p>
        </p:txBody>
      </p:sp>
      <p:sp>
        <p:nvSpPr>
          <p:cNvPr id="5" name="Footer Placeholder 4"/>
          <p:cNvSpPr>
            <a:spLocks noGrp="1"/>
          </p:cNvSpPr>
          <p:nvPr>
            <p:ph type="ftr" sz="quarter" idx="3"/>
          </p:nvPr>
        </p:nvSpPr>
        <p:spPr>
          <a:xfrm>
            <a:off x="1368424" y="12344401"/>
            <a:ext cx="15087600" cy="730250"/>
          </a:xfrm>
          <a:prstGeom prst="rect">
            <a:avLst/>
          </a:prstGeom>
        </p:spPr>
        <p:txBody>
          <a:bodyPr vert="horz" lIns="91440" tIns="45720" rIns="91440" bIns="45720" rtlCol="0" anchor="t"/>
          <a:lstStyle>
            <a:lvl1pPr algn="l">
              <a:defRPr sz="2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20726401" y="11156951"/>
            <a:ext cx="2284490" cy="1339850"/>
          </a:xfrm>
          <a:prstGeom prst="rect">
            <a:avLst/>
          </a:prstGeom>
        </p:spPr>
        <p:txBody>
          <a:bodyPr vert="horz" lIns="91440" tIns="45720" rIns="91440" bIns="45720" rtlCol="0" anchor="b"/>
          <a:lstStyle>
            <a:lvl1pPr algn="r">
              <a:defRPr sz="6400" b="0" i="0">
                <a:solidFill>
                  <a:schemeClr val="bg2">
                    <a:lumMod val="50000"/>
                  </a:schemeClr>
                </a:solidFill>
                <a:effectLst/>
                <a:latin typeface="+mn-lt"/>
              </a:defRPr>
            </a:lvl1pPr>
          </a:lstStyle>
          <a:p>
            <a:fld id="{86CB4B4D-7CA3-9044-876B-883B54F8677D}" type="slidenum">
              <a:rPr lang="nl-NL" smtClean="0"/>
              <a:pPr/>
              <a:t>‹nr.›</a:t>
            </a:fld>
            <a:endParaRPr lang="nl-NL"/>
          </a:p>
        </p:txBody>
      </p:sp>
    </p:spTree>
    <p:extLst>
      <p:ext uri="{BB962C8B-B14F-4D97-AF65-F5344CB8AC3E}">
        <p14:creationId xmlns:p14="http://schemas.microsoft.com/office/powerpoint/2010/main" val="25037183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spcBef>
          <a:spcPct val="0"/>
        </a:spcBef>
        <a:buNone/>
        <a:defRPr sz="7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715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4000" kern="1200" cap="none">
          <a:solidFill>
            <a:schemeClr val="bg2">
              <a:lumMod val="75000"/>
            </a:schemeClr>
          </a:solidFill>
          <a:effectLst/>
          <a:latin typeface="+mn-lt"/>
          <a:ea typeface="+mn-ea"/>
          <a:cs typeface="+mn-cs"/>
        </a:defRPr>
      </a:lvl1pPr>
      <a:lvl2pPr marL="14859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600" kern="1200" cap="none">
          <a:solidFill>
            <a:schemeClr val="bg2">
              <a:lumMod val="75000"/>
            </a:schemeClr>
          </a:solidFill>
          <a:effectLst/>
          <a:latin typeface="+mn-lt"/>
          <a:ea typeface="+mn-ea"/>
          <a:cs typeface="+mn-cs"/>
        </a:defRPr>
      </a:lvl2pPr>
      <a:lvl3pPr marL="2400300" indent="-5715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3200" kern="1200" cap="none">
          <a:solidFill>
            <a:schemeClr val="bg2">
              <a:lumMod val="75000"/>
            </a:schemeClr>
          </a:solidFill>
          <a:effectLst/>
          <a:latin typeface="+mn-lt"/>
          <a:ea typeface="+mn-ea"/>
          <a:cs typeface="+mn-cs"/>
        </a:defRPr>
      </a:lvl3pPr>
      <a:lvl4pPr marL="30861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4pPr>
      <a:lvl5pPr marL="4000500" indent="-3429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5pPr>
      <a:lvl6pPr marL="50292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6pPr>
      <a:lvl7pPr marL="59436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7pPr>
      <a:lvl8pPr marL="68580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8pPr>
      <a:lvl9pPr marL="7772400" indent="-457200" algn="l" defTabSz="914400" rtl="0" eaLnBrk="1" latinLnBrk="0" hangingPunct="1">
        <a:spcBef>
          <a:spcPct val="20000"/>
        </a:spcBef>
        <a:spcAft>
          <a:spcPts val="1200"/>
        </a:spcAft>
        <a:buClr>
          <a:schemeClr val="tx1"/>
        </a:buClr>
        <a:buSzPct val="80000"/>
        <a:buFont typeface="Wingdings 3" panose="05040102010807070707" pitchFamily="18" charset="2"/>
        <a:buChar char=""/>
        <a:defRPr sz="2800" kern="1200" cap="none">
          <a:solidFill>
            <a:schemeClr val="bg2">
              <a:lumMod val="75000"/>
            </a:schemeClr>
          </a:solidFill>
          <a:effectLst/>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_qAAiLevzA" TargetMode="External"/><Relationship Id="rId2" Type="http://schemas.openxmlformats.org/officeDocument/2006/relationships/hyperlink" Target="https://www.youtube.com/watch?v=00J0Q-5nAUk"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youtube.com/watch?v=ez6uXGWBfvE" TargetMode="External"/><Relationship Id="rId4" Type="http://schemas.openxmlformats.org/officeDocument/2006/relationships/hyperlink" Target="https://www.youtube.com/watch?v=lI4CWAsJzOE&amp;t=15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as, voetbal, veld, buiten&#10;&#10;Automatisch gegenereerde beschrijving">
            <a:extLst>
              <a:ext uri="{FF2B5EF4-FFF2-40B4-BE49-F238E27FC236}">
                <a16:creationId xmlns:a16="http://schemas.microsoft.com/office/drawing/2014/main" id="{54F712C7-9817-4ACA-BCE3-0EAED18ECBA9}"/>
              </a:ext>
            </a:extLst>
          </p:cNvPr>
          <p:cNvPicPr>
            <a:picLocks noChangeAspect="1"/>
          </p:cNvPicPr>
          <p:nvPr/>
        </p:nvPicPr>
        <p:blipFill rotWithShape="1">
          <a:blip r:embed="rId3">
            <a:extLst>
              <a:ext uri="{28A0092B-C50C-407E-A947-70E740481C1C}">
                <a14:useLocalDpi xmlns:a14="http://schemas.microsoft.com/office/drawing/2010/main" val="0"/>
              </a:ext>
            </a:extLst>
          </a:blip>
          <a:srcRect l="16664" r="15900"/>
          <a:stretch/>
        </p:blipFill>
        <p:spPr>
          <a:xfrm>
            <a:off x="0" y="38965"/>
            <a:ext cx="15910560" cy="13753234"/>
          </a:xfrm>
          <a:prstGeom prst="rect">
            <a:avLst/>
          </a:prstGeom>
        </p:spPr>
      </p:pic>
      <p:pic>
        <p:nvPicPr>
          <p:cNvPr id="4" name="Afbeelding 3" descr="Untitled-2-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314" y="-102717"/>
            <a:ext cx="16895442" cy="13894917"/>
          </a:xfrm>
          <a:prstGeom prst="rect">
            <a:avLst/>
          </a:prstGeom>
        </p:spPr>
      </p:pic>
      <p:sp>
        <p:nvSpPr>
          <p:cNvPr id="327" name="Shape 327"/>
          <p:cNvSpPr/>
          <p:nvPr/>
        </p:nvSpPr>
        <p:spPr>
          <a:xfrm>
            <a:off x="12834776" y="373495"/>
            <a:ext cx="11082363" cy="5599836"/>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p>
            <a:pPr algn="r" defTabSz="457206">
              <a:lnSpc>
                <a:spcPct val="120000"/>
              </a:lnSpc>
              <a:defRPr sz="8000" b="1">
                <a:solidFill>
                  <a:srgbClr val="FFFFFF"/>
                </a:solidFill>
                <a:latin typeface="Arial"/>
                <a:ea typeface="Arial"/>
                <a:cs typeface="Arial"/>
                <a:sym typeface="Arial"/>
              </a:defRPr>
            </a:pPr>
            <a:r>
              <a:rPr lang="nl-NL" sz="8800" dirty="0"/>
              <a:t>PUPILLENVOETBAL</a:t>
            </a:r>
          </a:p>
          <a:p>
            <a:pPr algn="r" defTabSz="457206">
              <a:lnSpc>
                <a:spcPct val="120000"/>
              </a:lnSpc>
              <a:defRPr sz="8000" b="1">
                <a:solidFill>
                  <a:srgbClr val="FFFFFF"/>
                </a:solidFill>
                <a:latin typeface="Arial"/>
                <a:ea typeface="Arial"/>
                <a:cs typeface="Arial"/>
                <a:sym typeface="Arial"/>
              </a:defRPr>
            </a:pPr>
            <a:r>
              <a:rPr lang="nl-NL" sz="7200" i="1" dirty="0"/>
              <a:t>PLEZIER EN</a:t>
            </a:r>
          </a:p>
          <a:p>
            <a:pPr algn="r" defTabSz="457206">
              <a:lnSpc>
                <a:spcPct val="120000"/>
              </a:lnSpc>
              <a:defRPr sz="8000" b="1">
                <a:solidFill>
                  <a:srgbClr val="FFFFFF"/>
                </a:solidFill>
                <a:latin typeface="Arial"/>
                <a:ea typeface="Arial"/>
                <a:cs typeface="Arial"/>
                <a:sym typeface="Arial"/>
              </a:defRPr>
            </a:pPr>
            <a:r>
              <a:rPr lang="nl-NL" sz="7200" i="1" dirty="0"/>
              <a:t>ONTWIKKELING</a:t>
            </a:r>
          </a:p>
          <a:p>
            <a:pPr algn="r" defTabSz="457206">
              <a:lnSpc>
                <a:spcPct val="120000"/>
              </a:lnSpc>
              <a:defRPr sz="8000" b="1">
                <a:solidFill>
                  <a:srgbClr val="FFFFFF"/>
                </a:solidFill>
                <a:latin typeface="Arial"/>
                <a:ea typeface="Arial"/>
                <a:cs typeface="Arial"/>
                <a:sym typeface="Arial"/>
              </a:defRPr>
            </a:pPr>
            <a:r>
              <a:rPr lang="nl-NL" sz="7200" i="1" dirty="0"/>
              <a:t>VOOROP</a:t>
            </a:r>
            <a:endParaRPr sz="2000" i="1" dirty="0"/>
          </a:p>
        </p:txBody>
      </p:sp>
      <p:pic>
        <p:nvPicPr>
          <p:cNvPr id="3" name="Afbeelding 2">
            <a:extLst>
              <a:ext uri="{FF2B5EF4-FFF2-40B4-BE49-F238E27FC236}">
                <a16:creationId xmlns:a16="http://schemas.microsoft.com/office/drawing/2014/main" id="{02863C27-83C7-8B4F-A9A6-69AA30C64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70945" y="7504781"/>
            <a:ext cx="5485809" cy="5511685"/>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8785260"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omgeving</a:t>
            </a:r>
            <a:endParaRPr sz="7001" dirty="0"/>
          </a:p>
        </p:txBody>
      </p:sp>
      <p:sp>
        <p:nvSpPr>
          <p:cNvPr id="9" name="TextBox 8"/>
          <p:cNvSpPr txBox="1"/>
          <p:nvPr/>
        </p:nvSpPr>
        <p:spPr>
          <a:xfrm>
            <a:off x="8470725" y="1989426"/>
            <a:ext cx="13703475" cy="25704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indent="0" algn="l"/>
            <a:r>
              <a:rPr lang="nl-NL" sz="4000" b="1" dirty="0">
                <a:solidFill>
                  <a:srgbClr val="25377F"/>
                </a:solidFill>
                <a:latin typeface="Arial"/>
                <a:cs typeface="Arial"/>
              </a:rPr>
              <a:t>Rol van de trainer/coach</a:t>
            </a:r>
            <a:r>
              <a:rPr lang="nl-NL" sz="4000" dirty="0">
                <a:solidFill>
                  <a:srgbClr val="25377F"/>
                </a:solidFill>
                <a:latin typeface="Arial"/>
                <a:cs typeface="Arial"/>
              </a:rPr>
              <a:t>:</a:t>
            </a:r>
            <a:br>
              <a:rPr lang="nl-NL" sz="4000" dirty="0">
                <a:solidFill>
                  <a:srgbClr val="25377F"/>
                </a:solidFill>
                <a:latin typeface="Arial"/>
                <a:cs typeface="Arial"/>
              </a:rPr>
            </a:br>
            <a:endParaRPr lang="nl-NL" sz="4000" dirty="0">
              <a:solidFill>
                <a:srgbClr val="25377F"/>
              </a:solidFill>
              <a:latin typeface="Arial"/>
              <a:cs typeface="Arial"/>
            </a:endParaRPr>
          </a:p>
          <a:p>
            <a:pPr marL="407993" lvl="1" indent="0" algn="l"/>
            <a:br>
              <a:rPr lang="nl-NL" sz="4000" dirty="0">
                <a:solidFill>
                  <a:srgbClr val="25377F"/>
                </a:solidFill>
                <a:latin typeface="Arial"/>
                <a:cs typeface="Arial"/>
              </a:rPr>
            </a:br>
            <a:endParaRPr lang="en-US" sz="4000" dirty="0">
              <a:latin typeface="Arial"/>
              <a:cs typeface="Arial"/>
            </a:endParaRPr>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pic>
        <p:nvPicPr>
          <p:cNvPr id="2" name="Afbeelding 1">
            <a:extLst>
              <a:ext uri="{FF2B5EF4-FFF2-40B4-BE49-F238E27FC236}">
                <a16:creationId xmlns:a16="http://schemas.microsoft.com/office/drawing/2014/main" id="{54F3A845-87D5-4301-9CF0-ACD4C1E9574D}"/>
              </a:ext>
            </a:extLst>
          </p:cNvPr>
          <p:cNvPicPr>
            <a:picLocks noChangeAspect="1"/>
          </p:cNvPicPr>
          <p:nvPr/>
        </p:nvPicPr>
        <p:blipFill>
          <a:blip r:embed="rId3"/>
          <a:stretch>
            <a:fillRect/>
          </a:stretch>
        </p:blipFill>
        <p:spPr>
          <a:xfrm>
            <a:off x="0" y="3106172"/>
            <a:ext cx="24383999" cy="10862729"/>
          </a:xfrm>
          <a:prstGeom prst="rect">
            <a:avLst/>
          </a:prstGeom>
        </p:spPr>
      </p:pic>
      <p:pic>
        <p:nvPicPr>
          <p:cNvPr id="8" name="pasted-image.pdf">
            <a:extLst>
              <a:ext uri="{FF2B5EF4-FFF2-40B4-BE49-F238E27FC236}">
                <a16:creationId xmlns:a16="http://schemas.microsoft.com/office/drawing/2014/main" id="{FC6DAF48-514E-4E4A-9934-1A039D2CF446}"/>
              </a:ext>
            </a:extLst>
          </p:cNvPr>
          <p:cNvPicPr>
            <a:picLocks noChangeAspect="1"/>
          </p:cNvPicPr>
          <p:nvPr/>
        </p:nvPicPr>
        <p:blipFill>
          <a:blip r:embed="rId4" cstate="print">
            <a:extLst>
              <a:ext uri="{28A0092B-C50C-407E-A947-70E740481C1C}">
                <a14:useLocalDpi xmlns:a14="http://schemas.microsoft.com/office/drawing/2010/main"/>
              </a:ext>
            </a:extLst>
          </a:blip>
          <a:srcRect t="16348"/>
          <a:stretch>
            <a:fillRect/>
          </a:stretch>
        </p:blipFill>
        <p:spPr>
          <a:xfrm>
            <a:off x="15896621" y="383826"/>
            <a:ext cx="3838800" cy="3211200"/>
          </a:xfrm>
          <a:prstGeom prst="rect">
            <a:avLst/>
          </a:prstGeom>
          <a:ln w="3175">
            <a:miter lim="400000"/>
          </a:ln>
        </p:spPr>
      </p:pic>
      <p:pic>
        <p:nvPicPr>
          <p:cNvPr id="11" name="Afbeelding 10">
            <a:extLst>
              <a:ext uri="{FF2B5EF4-FFF2-40B4-BE49-F238E27FC236}">
                <a16:creationId xmlns:a16="http://schemas.microsoft.com/office/drawing/2014/main" id="{511456AB-B8C7-D448-AD7A-932AF7865D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Tree>
    <p:extLst>
      <p:ext uri="{BB962C8B-B14F-4D97-AF65-F5344CB8AC3E}">
        <p14:creationId xmlns:p14="http://schemas.microsoft.com/office/powerpoint/2010/main" val="2046807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2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F1B8F-AD5E-E44E-AEC0-70ECE4E40C37}"/>
              </a:ext>
            </a:extLst>
          </p:cNvPr>
          <p:cNvSpPr>
            <a:spLocks noGrp="1"/>
          </p:cNvSpPr>
          <p:nvPr>
            <p:ph type="title"/>
          </p:nvPr>
        </p:nvSpPr>
        <p:spPr/>
        <p:txBody>
          <a:bodyPr/>
          <a:lstStyle/>
          <a:p>
            <a:r>
              <a:rPr lang="nl-NL" dirty="0"/>
              <a:t>Overleg in groepjes van 3/4 leiders/trainers (10 min.)</a:t>
            </a:r>
          </a:p>
        </p:txBody>
      </p:sp>
      <p:sp>
        <p:nvSpPr>
          <p:cNvPr id="3" name="Tijdelijke aanduiding voor inhoud 2">
            <a:extLst>
              <a:ext uri="{FF2B5EF4-FFF2-40B4-BE49-F238E27FC236}">
                <a16:creationId xmlns:a16="http://schemas.microsoft.com/office/drawing/2014/main" id="{E400D20F-4F2A-A54F-AAF5-4859CCD56B08}"/>
              </a:ext>
            </a:extLst>
          </p:cNvPr>
          <p:cNvSpPr>
            <a:spLocks noGrp="1"/>
          </p:cNvSpPr>
          <p:nvPr>
            <p:ph idx="1"/>
          </p:nvPr>
        </p:nvSpPr>
        <p:spPr/>
        <p:txBody>
          <a:bodyPr>
            <a:normAutofit lnSpcReduction="10000"/>
          </a:bodyPr>
          <a:lstStyle/>
          <a:p>
            <a:br>
              <a:rPr lang="nl-NL" dirty="0"/>
            </a:br>
            <a:br>
              <a:rPr lang="nl-NL" dirty="0"/>
            </a:br>
            <a:endParaRPr lang="nl-NL" dirty="0"/>
          </a:p>
          <a:p>
            <a:endParaRPr lang="nl-NL" dirty="0"/>
          </a:p>
          <a:p>
            <a:pPr marL="0" indent="0">
              <a:buNone/>
            </a:pPr>
            <a:endParaRPr lang="nl-NL" dirty="0"/>
          </a:p>
          <a:p>
            <a:r>
              <a:rPr lang="nl-NL" dirty="0">
                <a:solidFill>
                  <a:schemeClr val="tx1"/>
                </a:solidFill>
                <a:latin typeface="Arial" panose="020B0604020202020204" pitchFamily="34" charset="0"/>
                <a:cs typeface="Arial" panose="020B0604020202020204" pitchFamily="34" charset="0"/>
              </a:rPr>
              <a:t>De wedstrijdbespreking</a:t>
            </a:r>
          </a:p>
          <a:p>
            <a:r>
              <a:rPr lang="nl-NL" dirty="0">
                <a:solidFill>
                  <a:schemeClr val="tx1"/>
                </a:solidFill>
                <a:latin typeface="Arial" panose="020B0604020202020204" pitchFamily="34" charset="0"/>
                <a:cs typeface="Arial" panose="020B0604020202020204" pitchFamily="34" charset="0"/>
              </a:rPr>
              <a:t>De warming-up</a:t>
            </a:r>
          </a:p>
          <a:p>
            <a:r>
              <a:rPr lang="nl-NL" dirty="0">
                <a:solidFill>
                  <a:schemeClr val="tx1"/>
                </a:solidFill>
                <a:latin typeface="Arial" panose="020B0604020202020204" pitchFamily="34" charset="0"/>
                <a:cs typeface="Arial" panose="020B0604020202020204" pitchFamily="34" charset="0"/>
              </a:rPr>
              <a:t>De coaching tijdens de wedstrijd</a:t>
            </a:r>
          </a:p>
          <a:p>
            <a:r>
              <a:rPr lang="nl-NL" dirty="0">
                <a:solidFill>
                  <a:schemeClr val="tx1"/>
                </a:solidFill>
                <a:latin typeface="Arial" panose="020B0604020202020204" pitchFamily="34" charset="0"/>
                <a:cs typeface="Arial" panose="020B0604020202020204" pitchFamily="34" charset="0"/>
              </a:rPr>
              <a:t>Het wisselen</a:t>
            </a:r>
          </a:p>
          <a:p>
            <a:endParaRPr lang="nl-NL" dirty="0"/>
          </a:p>
          <a:p>
            <a:endParaRPr lang="nl-NL" dirty="0"/>
          </a:p>
          <a:p>
            <a:endParaRPr lang="nl-NL" dirty="0"/>
          </a:p>
        </p:txBody>
      </p:sp>
      <p:pic>
        <p:nvPicPr>
          <p:cNvPr id="4" name="Afbeelding 3">
            <a:extLst>
              <a:ext uri="{FF2B5EF4-FFF2-40B4-BE49-F238E27FC236}">
                <a16:creationId xmlns:a16="http://schemas.microsoft.com/office/drawing/2014/main" id="{D9821797-28E8-6045-B71E-22E22FC3A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
        <p:nvSpPr>
          <p:cNvPr id="5" name="Shape 125">
            <a:extLst>
              <a:ext uri="{FF2B5EF4-FFF2-40B4-BE49-F238E27FC236}">
                <a16:creationId xmlns:a16="http://schemas.microsoft.com/office/drawing/2014/main" id="{216C8220-20A5-1F4F-914D-A85FB55F8726}"/>
              </a:ext>
            </a:extLst>
          </p:cNvPr>
          <p:cNvSpPr/>
          <p:nvPr/>
        </p:nvSpPr>
        <p:spPr>
          <a:xfrm>
            <a:off x="4659314" y="924556"/>
            <a:ext cx="12826430"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Hoe doen jullie het volgende?</a:t>
            </a:r>
            <a:endParaRPr sz="7001" dirty="0"/>
          </a:p>
        </p:txBody>
      </p:sp>
    </p:spTree>
    <p:extLst>
      <p:ext uri="{BB962C8B-B14F-4D97-AF65-F5344CB8AC3E}">
        <p14:creationId xmlns:p14="http://schemas.microsoft.com/office/powerpoint/2010/main" val="104595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8785260"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omgeving</a:t>
            </a:r>
            <a:endParaRPr sz="7001" dirty="0"/>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pic>
        <p:nvPicPr>
          <p:cNvPr id="5" name="Afbeelding 4">
            <a:extLst>
              <a:ext uri="{FF2B5EF4-FFF2-40B4-BE49-F238E27FC236}">
                <a16:creationId xmlns:a16="http://schemas.microsoft.com/office/drawing/2014/main" id="{36EA367A-497C-4D44-AF19-ED167759AB59}"/>
              </a:ext>
            </a:extLst>
          </p:cNvPr>
          <p:cNvPicPr>
            <a:picLocks noChangeAspect="1"/>
          </p:cNvPicPr>
          <p:nvPr/>
        </p:nvPicPr>
        <p:blipFill>
          <a:blip r:embed="rId3"/>
          <a:stretch>
            <a:fillRect/>
          </a:stretch>
        </p:blipFill>
        <p:spPr>
          <a:xfrm>
            <a:off x="0" y="3029034"/>
            <a:ext cx="24539510" cy="10686960"/>
          </a:xfrm>
          <a:prstGeom prst="rect">
            <a:avLst/>
          </a:prstGeom>
        </p:spPr>
      </p:pic>
      <p:pic>
        <p:nvPicPr>
          <p:cNvPr id="8" name="pasted-image.pdf">
            <a:extLst>
              <a:ext uri="{FF2B5EF4-FFF2-40B4-BE49-F238E27FC236}">
                <a16:creationId xmlns:a16="http://schemas.microsoft.com/office/drawing/2014/main" id="{4359A226-1F8C-41F1-B613-B89750C1A7B0}"/>
              </a:ext>
            </a:extLst>
          </p:cNvPr>
          <p:cNvPicPr>
            <a:picLocks noChangeAspect="1"/>
          </p:cNvPicPr>
          <p:nvPr/>
        </p:nvPicPr>
        <p:blipFill>
          <a:blip r:embed="rId4" cstate="print">
            <a:extLst>
              <a:ext uri="{28A0092B-C50C-407E-A947-70E740481C1C}">
                <a14:useLocalDpi xmlns:a14="http://schemas.microsoft.com/office/drawing/2010/main"/>
              </a:ext>
            </a:extLst>
          </a:blip>
          <a:srcRect t="16744"/>
          <a:stretch>
            <a:fillRect/>
          </a:stretch>
        </p:blipFill>
        <p:spPr>
          <a:xfrm>
            <a:off x="15923394" y="383826"/>
            <a:ext cx="3857045" cy="3211200"/>
          </a:xfrm>
          <a:prstGeom prst="rect">
            <a:avLst/>
          </a:prstGeom>
          <a:ln w="3175">
            <a:miter lim="400000"/>
          </a:ln>
        </p:spPr>
      </p:pic>
      <p:pic>
        <p:nvPicPr>
          <p:cNvPr id="11" name="Afbeelding 10">
            <a:extLst>
              <a:ext uri="{FF2B5EF4-FFF2-40B4-BE49-F238E27FC236}">
                <a16:creationId xmlns:a16="http://schemas.microsoft.com/office/drawing/2014/main" id="{2BA804A8-81EE-654D-AB96-DCB863E16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
        <p:nvSpPr>
          <p:cNvPr id="10" name="TextBox 8">
            <a:extLst>
              <a:ext uri="{FF2B5EF4-FFF2-40B4-BE49-F238E27FC236}">
                <a16:creationId xmlns:a16="http://schemas.microsoft.com/office/drawing/2014/main" id="{2CDE2B3F-0A47-6C43-87EE-EC5B017A314D}"/>
              </a:ext>
            </a:extLst>
          </p:cNvPr>
          <p:cNvSpPr txBox="1"/>
          <p:nvPr/>
        </p:nvSpPr>
        <p:spPr>
          <a:xfrm>
            <a:off x="8470725" y="1989426"/>
            <a:ext cx="13703475" cy="25704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indent="0" algn="l"/>
            <a:r>
              <a:rPr lang="nl-NL" sz="4000" b="1" dirty="0">
                <a:solidFill>
                  <a:srgbClr val="25377F"/>
                </a:solidFill>
                <a:latin typeface="Arial"/>
                <a:cs typeface="Arial"/>
              </a:rPr>
              <a:t>Rol van de ouders:</a:t>
            </a:r>
            <a:br>
              <a:rPr lang="nl-NL" sz="4000" dirty="0">
                <a:solidFill>
                  <a:srgbClr val="25377F"/>
                </a:solidFill>
                <a:latin typeface="Arial"/>
                <a:cs typeface="Arial"/>
              </a:rPr>
            </a:br>
            <a:endParaRPr lang="nl-NL" sz="4000" dirty="0">
              <a:solidFill>
                <a:srgbClr val="25377F"/>
              </a:solidFill>
              <a:latin typeface="Arial"/>
              <a:cs typeface="Arial"/>
            </a:endParaRPr>
          </a:p>
          <a:p>
            <a:pPr marL="407993" lvl="1" indent="0" algn="l"/>
            <a:br>
              <a:rPr lang="nl-NL" sz="4000" dirty="0">
                <a:solidFill>
                  <a:srgbClr val="25377F"/>
                </a:solidFill>
                <a:latin typeface="Arial"/>
                <a:cs typeface="Arial"/>
              </a:rPr>
            </a:br>
            <a:endParaRPr lang="en-US" sz="4000" dirty="0">
              <a:latin typeface="Arial"/>
              <a:cs typeface="Arial"/>
            </a:endParaRPr>
          </a:p>
        </p:txBody>
      </p:sp>
    </p:spTree>
    <p:extLst>
      <p:ext uri="{BB962C8B-B14F-4D97-AF65-F5344CB8AC3E}">
        <p14:creationId xmlns:p14="http://schemas.microsoft.com/office/powerpoint/2010/main" val="3785115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20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8785260"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omgeving</a:t>
            </a:r>
            <a:endParaRPr sz="7001" dirty="0"/>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pic>
        <p:nvPicPr>
          <p:cNvPr id="4" name="Afbeelding 3">
            <a:extLst>
              <a:ext uri="{FF2B5EF4-FFF2-40B4-BE49-F238E27FC236}">
                <a16:creationId xmlns:a16="http://schemas.microsoft.com/office/drawing/2014/main" id="{55522248-889C-4CCF-88B2-6EF8830DAC82}"/>
              </a:ext>
            </a:extLst>
          </p:cNvPr>
          <p:cNvPicPr>
            <a:picLocks noChangeAspect="1"/>
          </p:cNvPicPr>
          <p:nvPr/>
        </p:nvPicPr>
        <p:blipFill>
          <a:blip r:embed="rId3"/>
          <a:stretch>
            <a:fillRect/>
          </a:stretch>
        </p:blipFill>
        <p:spPr>
          <a:xfrm>
            <a:off x="0" y="3031528"/>
            <a:ext cx="24383999" cy="10684472"/>
          </a:xfrm>
          <a:prstGeom prst="rect">
            <a:avLst/>
          </a:prstGeom>
        </p:spPr>
      </p:pic>
      <p:pic>
        <p:nvPicPr>
          <p:cNvPr id="8" name="Afbeelding 7" descr="3.png">
            <a:extLst>
              <a:ext uri="{FF2B5EF4-FFF2-40B4-BE49-F238E27FC236}">
                <a16:creationId xmlns:a16="http://schemas.microsoft.com/office/drawing/2014/main" id="{D2223866-89BF-48B5-9421-C5B821DA57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715174" y="434376"/>
            <a:ext cx="2232486" cy="2204227"/>
          </a:xfrm>
          <a:prstGeom prst="rect">
            <a:avLst/>
          </a:prstGeom>
        </p:spPr>
      </p:pic>
      <p:pic>
        <p:nvPicPr>
          <p:cNvPr id="11" name="Afbeelding 10">
            <a:extLst>
              <a:ext uri="{FF2B5EF4-FFF2-40B4-BE49-F238E27FC236}">
                <a16:creationId xmlns:a16="http://schemas.microsoft.com/office/drawing/2014/main" id="{445353E6-7225-CF43-B231-1E9F2EE051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
        <p:nvSpPr>
          <p:cNvPr id="10" name="TextBox 8">
            <a:extLst>
              <a:ext uri="{FF2B5EF4-FFF2-40B4-BE49-F238E27FC236}">
                <a16:creationId xmlns:a16="http://schemas.microsoft.com/office/drawing/2014/main" id="{518D783F-697D-3341-B414-ABD14A8E2E96}"/>
              </a:ext>
            </a:extLst>
          </p:cNvPr>
          <p:cNvSpPr txBox="1"/>
          <p:nvPr/>
        </p:nvSpPr>
        <p:spPr>
          <a:xfrm>
            <a:off x="8470725" y="1989426"/>
            <a:ext cx="13703475" cy="25704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indent="0" algn="l"/>
            <a:r>
              <a:rPr lang="nl-NL" sz="4000" b="1" dirty="0">
                <a:solidFill>
                  <a:srgbClr val="25377F"/>
                </a:solidFill>
                <a:latin typeface="Arial"/>
                <a:cs typeface="Arial"/>
              </a:rPr>
              <a:t>Rol van de spelbegeleider:</a:t>
            </a:r>
            <a:br>
              <a:rPr lang="nl-NL" sz="4000" dirty="0">
                <a:solidFill>
                  <a:srgbClr val="25377F"/>
                </a:solidFill>
                <a:latin typeface="Arial"/>
                <a:cs typeface="Arial"/>
              </a:rPr>
            </a:br>
            <a:endParaRPr lang="nl-NL" sz="4000" dirty="0">
              <a:solidFill>
                <a:srgbClr val="25377F"/>
              </a:solidFill>
              <a:latin typeface="Arial"/>
              <a:cs typeface="Arial"/>
            </a:endParaRPr>
          </a:p>
          <a:p>
            <a:pPr marL="407993" lvl="1" indent="0" algn="l"/>
            <a:br>
              <a:rPr lang="nl-NL" sz="4000" dirty="0">
                <a:solidFill>
                  <a:srgbClr val="25377F"/>
                </a:solidFill>
                <a:latin typeface="Arial"/>
                <a:cs typeface="Arial"/>
              </a:rPr>
            </a:br>
            <a:endParaRPr lang="en-US" sz="4000" dirty="0">
              <a:latin typeface="Arial"/>
              <a:cs typeface="Arial"/>
            </a:endParaRPr>
          </a:p>
        </p:txBody>
      </p:sp>
    </p:spTree>
    <p:extLst>
      <p:ext uri="{BB962C8B-B14F-4D97-AF65-F5344CB8AC3E}">
        <p14:creationId xmlns:p14="http://schemas.microsoft.com/office/powerpoint/2010/main" val="3845800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20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8785260"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omgeving</a:t>
            </a:r>
            <a:endParaRPr sz="7001" dirty="0"/>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grpSp>
        <p:nvGrpSpPr>
          <p:cNvPr id="8" name="Groep 7">
            <a:extLst>
              <a:ext uri="{FF2B5EF4-FFF2-40B4-BE49-F238E27FC236}">
                <a16:creationId xmlns:a16="http://schemas.microsoft.com/office/drawing/2014/main" id="{8506313E-A3D5-4F9B-A912-FF8C44E98394}"/>
              </a:ext>
            </a:extLst>
          </p:cNvPr>
          <p:cNvGrpSpPr/>
          <p:nvPr/>
        </p:nvGrpSpPr>
        <p:grpSpPr>
          <a:xfrm>
            <a:off x="1" y="3134578"/>
            <a:ext cx="24384000" cy="11747053"/>
            <a:chOff x="3273893" y="4167179"/>
            <a:chExt cx="18634677" cy="8584772"/>
          </a:xfrm>
        </p:grpSpPr>
        <p:pic>
          <p:nvPicPr>
            <p:cNvPr id="2" name="Afbeelding 1">
              <a:extLst>
                <a:ext uri="{FF2B5EF4-FFF2-40B4-BE49-F238E27FC236}">
                  <a16:creationId xmlns:a16="http://schemas.microsoft.com/office/drawing/2014/main" id="{6D27E0E0-ED4B-49DF-82E7-6AA89E83217D}"/>
                </a:ext>
              </a:extLst>
            </p:cNvPr>
            <p:cNvPicPr>
              <a:picLocks noChangeAspect="1"/>
            </p:cNvPicPr>
            <p:nvPr/>
          </p:nvPicPr>
          <p:blipFill>
            <a:blip r:embed="rId3"/>
            <a:stretch>
              <a:fillRect/>
            </a:stretch>
          </p:blipFill>
          <p:spPr>
            <a:xfrm>
              <a:off x="3273893" y="4167179"/>
              <a:ext cx="18634677" cy="8584772"/>
            </a:xfrm>
            <a:prstGeom prst="rect">
              <a:avLst/>
            </a:prstGeom>
          </p:spPr>
        </p:pic>
        <p:sp>
          <p:nvSpPr>
            <p:cNvPr id="12" name="Rechthoek 11">
              <a:extLst>
                <a:ext uri="{FF2B5EF4-FFF2-40B4-BE49-F238E27FC236}">
                  <a16:creationId xmlns:a16="http://schemas.microsoft.com/office/drawing/2014/main" id="{F40A6D1A-89C6-4D34-8079-9BE3BA8D5C5A}"/>
                </a:ext>
              </a:extLst>
            </p:cNvPr>
            <p:cNvSpPr/>
            <p:nvPr/>
          </p:nvSpPr>
          <p:spPr>
            <a:xfrm rot="20063667">
              <a:off x="19537656" y="5843145"/>
              <a:ext cx="569998" cy="6222658"/>
            </a:xfrm>
            <a:prstGeom prst="rect">
              <a:avLst/>
            </a:prstGeom>
            <a:no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 wrap="square" lIns="53579" tIns="53579" rIns="53579" bIns="53579" numCol="1" spcCol="38100" rtlCol="0" anchor="ctr">
              <a:spAutoFit/>
            </a:bodyPr>
            <a:lstStyle/>
            <a:p>
              <a:pPr defTabSz="821541"/>
              <a:r>
                <a:rPr lang="nl-NL" sz="3001" b="1" dirty="0">
                  <a:solidFill>
                    <a:srgbClr val="0070C0"/>
                  </a:solidFill>
                </a:rPr>
                <a:t>Ouders                          </a:t>
              </a:r>
              <a:r>
                <a:rPr lang="nl-NL" sz="3001" b="1" dirty="0" err="1">
                  <a:solidFill>
                    <a:srgbClr val="0070C0"/>
                  </a:solidFill>
                </a:rPr>
                <a:t>Ouders</a:t>
              </a:r>
              <a:endParaRPr lang="nl-NL" sz="3001" b="1" dirty="0">
                <a:solidFill>
                  <a:srgbClr val="0070C0"/>
                </a:solidFill>
              </a:endParaRPr>
            </a:p>
          </p:txBody>
        </p:sp>
        <p:sp>
          <p:nvSpPr>
            <p:cNvPr id="13" name="Rechthoek 12">
              <a:extLst>
                <a:ext uri="{FF2B5EF4-FFF2-40B4-BE49-F238E27FC236}">
                  <a16:creationId xmlns:a16="http://schemas.microsoft.com/office/drawing/2014/main" id="{CEF89915-8548-4F33-9BCD-53ED94520E9F}"/>
                </a:ext>
              </a:extLst>
            </p:cNvPr>
            <p:cNvSpPr/>
            <p:nvPr/>
          </p:nvSpPr>
          <p:spPr>
            <a:xfrm rot="12277614">
              <a:off x="5372492" y="5927617"/>
              <a:ext cx="569998" cy="6222658"/>
            </a:xfrm>
            <a:prstGeom prst="rect">
              <a:avLst/>
            </a:prstGeom>
            <a:no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 wrap="square" lIns="53579" tIns="53579" rIns="53579" bIns="53579" numCol="1" spcCol="38100" rtlCol="0" anchor="ctr">
              <a:spAutoFit/>
            </a:bodyPr>
            <a:lstStyle/>
            <a:p>
              <a:pPr defTabSz="821541"/>
              <a:r>
                <a:rPr lang="nl-NL" sz="3001" b="1" dirty="0">
                  <a:solidFill>
                    <a:srgbClr val="0070C0"/>
                  </a:solidFill>
                </a:rPr>
                <a:t>Ouders                          </a:t>
              </a:r>
              <a:r>
                <a:rPr lang="nl-NL" sz="3001" b="1" dirty="0" err="1">
                  <a:solidFill>
                    <a:srgbClr val="0070C0"/>
                  </a:solidFill>
                </a:rPr>
                <a:t>Ouders</a:t>
              </a:r>
              <a:endParaRPr lang="nl-NL" sz="3001" b="1" dirty="0">
                <a:solidFill>
                  <a:srgbClr val="0070C0"/>
                </a:solidFill>
              </a:endParaRPr>
            </a:p>
          </p:txBody>
        </p:sp>
      </p:grpSp>
      <p:pic>
        <p:nvPicPr>
          <p:cNvPr id="10" name="Afbeelding 9">
            <a:extLst>
              <a:ext uri="{FF2B5EF4-FFF2-40B4-BE49-F238E27FC236}">
                <a16:creationId xmlns:a16="http://schemas.microsoft.com/office/drawing/2014/main" id="{2E9B53CD-1DB5-7744-8EB2-C287EFA0E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
        <p:nvSpPr>
          <p:cNvPr id="14" name="TextBox 8">
            <a:extLst>
              <a:ext uri="{FF2B5EF4-FFF2-40B4-BE49-F238E27FC236}">
                <a16:creationId xmlns:a16="http://schemas.microsoft.com/office/drawing/2014/main" id="{A1D93921-D903-734C-A4CE-3212CE0DF9DC}"/>
              </a:ext>
            </a:extLst>
          </p:cNvPr>
          <p:cNvSpPr txBox="1"/>
          <p:nvPr/>
        </p:nvSpPr>
        <p:spPr>
          <a:xfrm>
            <a:off x="8470725" y="2158414"/>
            <a:ext cx="13703475" cy="133931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a:r>
              <a:rPr lang="nl-NL" sz="4000" b="1" dirty="0">
                <a:solidFill>
                  <a:srgbClr val="25377F"/>
                </a:solidFill>
                <a:latin typeface="Arial"/>
                <a:cs typeface="Arial"/>
              </a:rPr>
              <a:t>Veldindeling 4 tegen 4 – O7</a:t>
            </a:r>
            <a:br>
              <a:rPr lang="nl-NL" sz="4000" dirty="0">
                <a:solidFill>
                  <a:srgbClr val="25377F"/>
                </a:solidFill>
                <a:latin typeface="Arial"/>
                <a:cs typeface="Arial"/>
              </a:rPr>
            </a:br>
            <a:endParaRPr lang="en-US" sz="4000" dirty="0">
              <a:latin typeface="Arial"/>
              <a:cs typeface="Arial"/>
            </a:endParaRPr>
          </a:p>
        </p:txBody>
      </p:sp>
    </p:spTree>
    <p:extLst>
      <p:ext uri="{BB962C8B-B14F-4D97-AF65-F5344CB8AC3E}">
        <p14:creationId xmlns:p14="http://schemas.microsoft.com/office/powerpoint/2010/main" val="2101455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8785260"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omgeving</a:t>
            </a:r>
            <a:endParaRPr sz="7001" dirty="0"/>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grpSp>
        <p:nvGrpSpPr>
          <p:cNvPr id="4" name="Groep 3">
            <a:extLst>
              <a:ext uri="{FF2B5EF4-FFF2-40B4-BE49-F238E27FC236}">
                <a16:creationId xmlns:a16="http://schemas.microsoft.com/office/drawing/2014/main" id="{F2227221-67A8-4DDF-AF22-A9D104CCEB17}"/>
              </a:ext>
            </a:extLst>
          </p:cNvPr>
          <p:cNvGrpSpPr/>
          <p:nvPr/>
        </p:nvGrpSpPr>
        <p:grpSpPr>
          <a:xfrm>
            <a:off x="0" y="3324099"/>
            <a:ext cx="24222269" cy="10746464"/>
            <a:chOff x="3328939" y="3324098"/>
            <a:chExt cx="17631038" cy="9805934"/>
          </a:xfrm>
        </p:grpSpPr>
        <p:pic>
          <p:nvPicPr>
            <p:cNvPr id="3" name="Afbeelding 2">
              <a:extLst>
                <a:ext uri="{FF2B5EF4-FFF2-40B4-BE49-F238E27FC236}">
                  <a16:creationId xmlns:a16="http://schemas.microsoft.com/office/drawing/2014/main" id="{4BD9D98F-0C6D-4DA8-8EFD-6FAF4173B65D}"/>
                </a:ext>
              </a:extLst>
            </p:cNvPr>
            <p:cNvPicPr>
              <a:picLocks noChangeAspect="1"/>
            </p:cNvPicPr>
            <p:nvPr/>
          </p:nvPicPr>
          <p:blipFill>
            <a:blip r:embed="rId3"/>
            <a:stretch>
              <a:fillRect/>
            </a:stretch>
          </p:blipFill>
          <p:spPr>
            <a:xfrm>
              <a:off x="3328939" y="3324098"/>
              <a:ext cx="17631038" cy="9467264"/>
            </a:xfrm>
            <a:prstGeom prst="rect">
              <a:avLst/>
            </a:prstGeom>
          </p:spPr>
        </p:pic>
        <p:sp>
          <p:nvSpPr>
            <p:cNvPr id="10" name="Rechthoek 9">
              <a:extLst>
                <a:ext uri="{FF2B5EF4-FFF2-40B4-BE49-F238E27FC236}">
                  <a16:creationId xmlns:a16="http://schemas.microsoft.com/office/drawing/2014/main" id="{C8ABAA30-079B-43DB-A88E-5B525ADB8FF3}"/>
                </a:ext>
              </a:extLst>
            </p:cNvPr>
            <p:cNvSpPr/>
            <p:nvPr/>
          </p:nvSpPr>
          <p:spPr>
            <a:xfrm rot="16200000">
              <a:off x="9115542" y="9733704"/>
              <a:ext cx="569998" cy="6222658"/>
            </a:xfrm>
            <a:prstGeom prst="rect">
              <a:avLst/>
            </a:prstGeom>
            <a:no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vert" wrap="square" lIns="53579" tIns="53579" rIns="53579" bIns="53579" numCol="1" spcCol="38100" rtlCol="0" anchor="ctr">
              <a:spAutoFit/>
            </a:bodyPr>
            <a:lstStyle/>
            <a:p>
              <a:pPr defTabSz="821541"/>
              <a:r>
                <a:rPr lang="nl-NL" sz="3001" b="1" dirty="0">
                  <a:solidFill>
                    <a:srgbClr val="0070C0"/>
                  </a:solidFill>
                </a:rPr>
                <a:t>Ouders                          </a:t>
              </a:r>
              <a:r>
                <a:rPr lang="nl-NL" sz="3001" b="1" dirty="0" err="1">
                  <a:solidFill>
                    <a:srgbClr val="0070C0"/>
                  </a:solidFill>
                </a:rPr>
                <a:t>Ouders</a:t>
              </a:r>
              <a:endParaRPr lang="nl-NL" sz="3001" b="1" dirty="0">
                <a:solidFill>
                  <a:srgbClr val="0070C0"/>
                </a:solidFill>
              </a:endParaRPr>
            </a:p>
          </p:txBody>
        </p:sp>
      </p:grpSp>
      <p:pic>
        <p:nvPicPr>
          <p:cNvPr id="9" name="Afbeelding 8">
            <a:extLst>
              <a:ext uri="{FF2B5EF4-FFF2-40B4-BE49-F238E27FC236}">
                <a16:creationId xmlns:a16="http://schemas.microsoft.com/office/drawing/2014/main" id="{03D8109C-A338-1348-A89B-7AE7AEBB3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
        <p:nvSpPr>
          <p:cNvPr id="12" name="TextBox 8">
            <a:extLst>
              <a:ext uri="{FF2B5EF4-FFF2-40B4-BE49-F238E27FC236}">
                <a16:creationId xmlns:a16="http://schemas.microsoft.com/office/drawing/2014/main" id="{46058B31-1210-FD48-87FD-CC4E05CA016C}"/>
              </a:ext>
            </a:extLst>
          </p:cNvPr>
          <p:cNvSpPr txBox="1"/>
          <p:nvPr/>
        </p:nvSpPr>
        <p:spPr>
          <a:xfrm>
            <a:off x="8470725" y="2148347"/>
            <a:ext cx="13703475" cy="195486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a:r>
              <a:rPr lang="nl-NL" sz="4000" b="1" dirty="0">
                <a:solidFill>
                  <a:srgbClr val="25377F"/>
                </a:solidFill>
                <a:latin typeface="Arial"/>
                <a:cs typeface="Arial"/>
              </a:rPr>
              <a:t>Veldindeling 6 tegen 6  O8 t/m O10:</a:t>
            </a:r>
            <a:br>
              <a:rPr lang="nl-NL" sz="4000" b="1" dirty="0">
                <a:solidFill>
                  <a:srgbClr val="25377F"/>
                </a:solidFill>
                <a:latin typeface="Arial"/>
                <a:cs typeface="Arial"/>
              </a:rPr>
            </a:br>
            <a:endParaRPr lang="nl-NL" sz="4000" b="1" dirty="0">
              <a:solidFill>
                <a:srgbClr val="25377F"/>
              </a:solidFill>
              <a:latin typeface="Arial"/>
              <a:cs typeface="Arial"/>
            </a:endParaRPr>
          </a:p>
          <a:p>
            <a:pPr marL="407993" lvl="1"/>
            <a:endParaRPr lang="en-US" sz="4000" dirty="0">
              <a:latin typeface="Arial"/>
              <a:cs typeface="Arial"/>
            </a:endParaRPr>
          </a:p>
        </p:txBody>
      </p:sp>
    </p:spTree>
    <p:extLst>
      <p:ext uri="{BB962C8B-B14F-4D97-AF65-F5344CB8AC3E}">
        <p14:creationId xmlns:p14="http://schemas.microsoft.com/office/powerpoint/2010/main" val="951829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15817633"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Aanvullingen vanuit Drachtster Boys</a:t>
            </a:r>
            <a:endParaRPr sz="7001" dirty="0"/>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sp>
        <p:nvSpPr>
          <p:cNvPr id="16" name="TextBox 8">
            <a:extLst>
              <a:ext uri="{FF2B5EF4-FFF2-40B4-BE49-F238E27FC236}">
                <a16:creationId xmlns:a16="http://schemas.microsoft.com/office/drawing/2014/main" id="{78C8F939-6B89-4363-977D-3F1D083AB573}"/>
              </a:ext>
            </a:extLst>
          </p:cNvPr>
          <p:cNvSpPr txBox="1"/>
          <p:nvPr/>
        </p:nvSpPr>
        <p:spPr>
          <a:xfrm>
            <a:off x="1170549" y="4805928"/>
            <a:ext cx="22042898" cy="1032638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lvl="1" indent="0" algn="l"/>
            <a:endParaRPr lang="nl-NL" sz="2400" dirty="0">
              <a:solidFill>
                <a:srgbClr val="101047"/>
              </a:solidFill>
              <a:latin typeface="Arial" panose="020B0604020202020204" pitchFamily="34" charset="0"/>
              <a:cs typeface="Arial" panose="020B0604020202020204" pitchFamily="34" charset="0"/>
            </a:endParaRPr>
          </a:p>
          <a:p>
            <a:pPr marL="571500" lvl="1" indent="-571500" algn="l">
              <a:buFont typeface="Wingdings" panose="05000000000000000000" pitchFamily="2" charset="2"/>
              <a:buChar char="Ø"/>
            </a:pPr>
            <a:r>
              <a:rPr lang="nl-NL" sz="3600" dirty="0">
                <a:latin typeface="Arial" panose="020B0604020202020204" pitchFamily="34" charset="0"/>
                <a:cs typeface="Arial" panose="020B0604020202020204" pitchFamily="34" charset="0"/>
              </a:rPr>
              <a:t>Bij voorkeur 30 minuten voor aanvang verzamelen, uit en thuis.</a:t>
            </a:r>
          </a:p>
          <a:p>
            <a:pPr marL="571500" lvl="1" indent="-571500" algn="l">
              <a:buFont typeface="Wingdings" panose="05000000000000000000" pitchFamily="2" charset="2"/>
              <a:buChar char="Ø"/>
            </a:pPr>
            <a:r>
              <a:rPr lang="nl-NL" sz="3600" dirty="0">
                <a:latin typeface="Arial" panose="020B0604020202020204" pitchFamily="34" charset="0"/>
                <a:cs typeface="Arial" panose="020B0604020202020204" pitchFamily="34" charset="0"/>
              </a:rPr>
              <a:t>Bij thuiswedstrijden zorgen voor een ouder van dienst (tegenstander opvangen en ranja regelen)</a:t>
            </a:r>
          </a:p>
          <a:p>
            <a:pPr marL="571500" lvl="1" indent="-571500" algn="l">
              <a:buFont typeface="Wingdings" panose="05000000000000000000" pitchFamily="2" charset="2"/>
              <a:buChar char="Ø"/>
            </a:pPr>
            <a:r>
              <a:rPr lang="nl-NL" sz="3600" dirty="0">
                <a:latin typeface="Arial" panose="020B0604020202020204" pitchFamily="34" charset="0"/>
                <a:cs typeface="Arial" panose="020B0604020202020204" pitchFamily="34" charset="0"/>
              </a:rPr>
              <a:t>15 minuten voor aanvang warming-up en op tijd beginnen! Kinderen allemaal evenveel spelen, en niet te vaak wisselen (bij voorkeur in de time-out en rust). </a:t>
            </a:r>
          </a:p>
          <a:p>
            <a:pPr marL="571500" lvl="1" indent="-571500" algn="l">
              <a:buFont typeface="Wingdings" panose="05000000000000000000" pitchFamily="2" charset="2"/>
              <a:buChar char="Ø"/>
            </a:pPr>
            <a:r>
              <a:rPr lang="nl-NL" sz="3600" dirty="0">
                <a:latin typeface="Arial" panose="020B0604020202020204" pitchFamily="34" charset="0"/>
                <a:cs typeface="Arial" panose="020B0604020202020204" pitchFamily="34" charset="0"/>
              </a:rPr>
              <a:t>Geen vaste keeper tot en met de JO10. Alle spelers keepen om de beurt. Geef hier extra aandacht aan. Keepen is namelijk best moeilijk. Verwacht niets van je keeper! Heb je een speler die graag keept dan maximaal 1 helft keepen, de andere helft spelen (motorische ontwikkeling).</a:t>
            </a:r>
          </a:p>
          <a:p>
            <a:pPr marL="571500" lvl="1" indent="-571500" algn="l">
              <a:buFont typeface="Wingdings" panose="05000000000000000000" pitchFamily="2" charset="2"/>
              <a:buChar char="Ø"/>
            </a:pPr>
            <a:r>
              <a:rPr lang="nl-NL" sz="3600" dirty="0">
                <a:latin typeface="Arial" panose="020B0604020202020204" pitchFamily="34" charset="0"/>
                <a:cs typeface="Arial" panose="020B0604020202020204" pitchFamily="34" charset="0"/>
              </a:rPr>
              <a:t>In de rust niet naar binnen, bij voorkeur korte rust op het veld (JO7 t/m JO10) We houden ons aan de (spel)regels die de KNVB heeft ontwikkeld en bepaalt. Dus 6 tegen 6 en 8 tegen 8!</a:t>
            </a:r>
          </a:p>
          <a:p>
            <a:pPr marL="571500" lvl="1" indent="-571500" algn="l">
              <a:buFont typeface="Wingdings" panose="05000000000000000000" pitchFamily="2" charset="2"/>
              <a:buChar char="Ø"/>
            </a:pPr>
            <a:r>
              <a:rPr lang="nl-NL" sz="3600" dirty="0">
                <a:latin typeface="Arial" panose="020B0604020202020204" pitchFamily="34" charset="0"/>
                <a:cs typeface="Arial" panose="020B0604020202020204" pitchFamily="34" charset="0"/>
              </a:rPr>
              <a:t>Standen worden niet bijgehouden maar dienen we wel door te geven in de wedstrijdzakenapp op zaterdag!</a:t>
            </a:r>
          </a:p>
          <a:p>
            <a:pPr marL="571500" lvl="1" indent="-571500" algn="l">
              <a:buFont typeface="Wingdings" panose="05000000000000000000" pitchFamily="2" charset="2"/>
              <a:buChar char="Ø"/>
            </a:pPr>
            <a:r>
              <a:rPr lang="nl-NL" sz="3600" dirty="0">
                <a:latin typeface="Arial" panose="020B0604020202020204" pitchFamily="34" charset="0"/>
                <a:cs typeface="Arial" panose="020B0604020202020204" pitchFamily="34" charset="0"/>
              </a:rPr>
              <a:t>Deel dit ook met jullie oudergroep, zodat je vragen kunt vermijden.</a:t>
            </a:r>
          </a:p>
          <a:p>
            <a:pPr marL="571500" lvl="1" indent="-571500" algn="l">
              <a:buFont typeface="Wingdings" panose="05000000000000000000" pitchFamily="2" charset="2"/>
              <a:buChar char="Ø"/>
            </a:pPr>
            <a:endParaRPr lang="nl-NL" sz="2400" dirty="0">
              <a:solidFill>
                <a:srgbClr val="101047"/>
              </a:solidFill>
              <a:latin typeface="Arial" panose="020B0604020202020204" pitchFamily="34" charset="0"/>
              <a:cs typeface="Arial" panose="020B0604020202020204" pitchFamily="34" charset="0"/>
            </a:endParaRPr>
          </a:p>
          <a:p>
            <a:pPr lvl="1" indent="0" algn="l"/>
            <a:endParaRPr lang="nl-NL" sz="2400" dirty="0">
              <a:solidFill>
                <a:srgbClr val="101047"/>
              </a:solidFill>
              <a:latin typeface="Arial" panose="020B0604020202020204" pitchFamily="34" charset="0"/>
              <a:cs typeface="Arial" panose="020B0604020202020204" pitchFamily="34" charset="0"/>
            </a:endParaRPr>
          </a:p>
          <a:p>
            <a:pPr marL="407993" lvl="1" indent="0" algn="l"/>
            <a:br>
              <a:rPr lang="nl-NL" sz="4000" dirty="0">
                <a:solidFill>
                  <a:srgbClr val="101047"/>
                </a:solidFill>
                <a:latin typeface="Arial"/>
                <a:cs typeface="Arial"/>
              </a:rPr>
            </a:br>
            <a:endParaRPr lang="nl-NL" sz="4000" dirty="0">
              <a:solidFill>
                <a:srgbClr val="101047"/>
              </a:solidFill>
              <a:latin typeface="Arial"/>
              <a:cs typeface="Arial"/>
            </a:endParaRPr>
          </a:p>
          <a:p>
            <a:pPr marL="407993" lvl="1" indent="0" algn="l"/>
            <a:br>
              <a:rPr lang="nl-NL" sz="4000" dirty="0">
                <a:solidFill>
                  <a:srgbClr val="101047"/>
                </a:solidFill>
                <a:latin typeface="Arial"/>
                <a:cs typeface="Arial"/>
              </a:rPr>
            </a:br>
            <a:endParaRPr lang="en-US" sz="4000" dirty="0">
              <a:solidFill>
                <a:srgbClr val="101047"/>
              </a:solidFill>
              <a:latin typeface="Arial"/>
              <a:cs typeface="Arial"/>
            </a:endParaRPr>
          </a:p>
        </p:txBody>
      </p:sp>
      <p:pic>
        <p:nvPicPr>
          <p:cNvPr id="6" name="Afbeelding 5">
            <a:extLst>
              <a:ext uri="{FF2B5EF4-FFF2-40B4-BE49-F238E27FC236}">
                <a16:creationId xmlns:a16="http://schemas.microsoft.com/office/drawing/2014/main" id="{0DE3D7F7-83DF-B246-B341-FC7D38FC87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Tree>
    <p:extLst>
      <p:ext uri="{BB962C8B-B14F-4D97-AF65-F5344CB8AC3E}">
        <p14:creationId xmlns:p14="http://schemas.microsoft.com/office/powerpoint/2010/main" val="33454838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11832568"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Warming-up bij de pupillen </a:t>
            </a:r>
            <a:endParaRPr sz="7001" dirty="0"/>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sp>
        <p:nvSpPr>
          <p:cNvPr id="16" name="TextBox 8">
            <a:extLst>
              <a:ext uri="{FF2B5EF4-FFF2-40B4-BE49-F238E27FC236}">
                <a16:creationId xmlns:a16="http://schemas.microsoft.com/office/drawing/2014/main" id="{78C8F939-6B89-4363-977D-3F1D083AB573}"/>
              </a:ext>
            </a:extLst>
          </p:cNvPr>
          <p:cNvSpPr txBox="1"/>
          <p:nvPr/>
        </p:nvSpPr>
        <p:spPr>
          <a:xfrm>
            <a:off x="784549" y="2914578"/>
            <a:ext cx="22042898" cy="1340415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l" fontAlgn="base"/>
            <a:r>
              <a:rPr lang="nl-NL" sz="4000" b="0" i="0" dirty="0">
                <a:effectLst/>
                <a:latin typeface="var(--font-family-brand)"/>
              </a:rPr>
              <a:t>Een warming-up zonder bal is bij kinderen in de leeftijdscategorie tussen Onder 7 en Onder 12 niet nodig. De spieren en pezen van deze jonge kinderen zijn namelijk soepel genoeg. Wel raden we aan om de kinderen direct aan de slag te laten gaan met de bal om op te warmen. Daarnaast is het ook belangrijk dat </a:t>
            </a:r>
            <a:r>
              <a:rPr lang="nl-NL" sz="4000" dirty="0">
                <a:latin typeface="var(--font-family-brand)"/>
              </a:rPr>
              <a:t>de kinderen in de sfeer van de wedstrijd/het voetballen komen. </a:t>
            </a:r>
          </a:p>
          <a:p>
            <a:pPr algn="l" fontAlgn="base">
              <a:buFont typeface="Wingdings" panose="05000000000000000000" pitchFamily="2" charset="2"/>
              <a:buChar char="Ø"/>
            </a:pPr>
            <a:endParaRPr lang="nl-NL" sz="3200" b="0" i="0" dirty="0">
              <a:solidFill>
                <a:srgbClr val="101047"/>
              </a:solidFill>
              <a:effectLst/>
              <a:latin typeface="var(--font-family-brand)"/>
            </a:endParaRPr>
          </a:p>
          <a:p>
            <a:pPr algn="l" fontAlgn="base"/>
            <a:endParaRPr lang="nl-NL" sz="3200" dirty="0">
              <a:solidFill>
                <a:srgbClr val="101047"/>
              </a:solidFill>
              <a:latin typeface="var(--font-family-brand)"/>
            </a:endParaRPr>
          </a:p>
          <a:p>
            <a:pPr algn="l" fontAlgn="base"/>
            <a:r>
              <a:rPr lang="nl-NL" sz="3200" dirty="0">
                <a:solidFill>
                  <a:srgbClr val="101047"/>
                </a:solidFill>
                <a:latin typeface="var(--font-family-brand)"/>
              </a:rPr>
              <a:t>				</a:t>
            </a:r>
            <a:r>
              <a:rPr lang="nl-NL" sz="4000" b="1" dirty="0">
                <a:solidFill>
                  <a:srgbClr val="2B57B4"/>
                </a:solidFill>
                <a:latin typeface="var(--font-family-brand)"/>
              </a:rPr>
              <a:t>Wat zou je wel kunnen doen?</a:t>
            </a:r>
          </a:p>
          <a:p>
            <a:pPr marL="571500" indent="-571500" algn="l" fontAlgn="base">
              <a:buFont typeface="Wingdings" panose="05000000000000000000" pitchFamily="2" charset="2"/>
              <a:buChar char="Ø"/>
            </a:pPr>
            <a:endParaRPr lang="nl-NL" sz="4000" dirty="0">
              <a:latin typeface="var(--font-family-brand)"/>
            </a:endParaRPr>
          </a:p>
          <a:p>
            <a:pPr marL="571500" indent="-571500" algn="l" fontAlgn="base">
              <a:buFont typeface="Wingdings" panose="05000000000000000000" pitchFamily="2" charset="2"/>
              <a:buChar char="Ø"/>
            </a:pPr>
            <a:r>
              <a:rPr lang="nl-NL" sz="4000" dirty="0">
                <a:latin typeface="var(--font-family-brand)"/>
              </a:rPr>
              <a:t>Tikspelletjes met bal;</a:t>
            </a:r>
          </a:p>
          <a:p>
            <a:pPr marL="571500" indent="-571500" algn="l" fontAlgn="base">
              <a:buFont typeface="Wingdings" panose="05000000000000000000" pitchFamily="2" charset="2"/>
              <a:buChar char="Ø"/>
            </a:pPr>
            <a:r>
              <a:rPr lang="nl-NL" sz="4000" b="0" i="0" dirty="0">
                <a:effectLst/>
                <a:latin typeface="var(--font-family-brand)"/>
              </a:rPr>
              <a:t>Passen naar elkaar toe, door elkaar heen (2- of 3-tallen);</a:t>
            </a:r>
          </a:p>
          <a:p>
            <a:pPr marL="571500" indent="-571500" algn="l" fontAlgn="base">
              <a:buFont typeface="Wingdings" panose="05000000000000000000" pitchFamily="2" charset="2"/>
              <a:buChar char="Ø"/>
            </a:pPr>
            <a:r>
              <a:rPr lang="nl-NL" sz="4000" b="0" i="0" dirty="0">
                <a:effectLst/>
                <a:latin typeface="var(--font-family-brand)"/>
              </a:rPr>
              <a:t>Verdedigers tegen aanvallers 3 </a:t>
            </a:r>
            <a:r>
              <a:rPr lang="nl-NL" sz="4000" b="0" i="0" dirty="0" err="1">
                <a:effectLst/>
                <a:latin typeface="var(--font-family-brand)"/>
              </a:rPr>
              <a:t>vs</a:t>
            </a:r>
            <a:r>
              <a:rPr lang="nl-NL" sz="4000" b="0" i="0" dirty="0">
                <a:effectLst/>
                <a:latin typeface="var(--font-family-brand)"/>
              </a:rPr>
              <a:t> 3 (of 4 </a:t>
            </a:r>
            <a:r>
              <a:rPr lang="nl-NL" sz="4000" b="0" i="0" dirty="0" err="1">
                <a:effectLst/>
                <a:latin typeface="var(--font-family-brand)"/>
              </a:rPr>
              <a:t>vs</a:t>
            </a:r>
            <a:r>
              <a:rPr lang="nl-NL" sz="4000" b="0" i="0" dirty="0">
                <a:effectLst/>
                <a:latin typeface="var(--font-family-brand)"/>
              </a:rPr>
              <a:t> 4) op 1 goal met keeper en </a:t>
            </a:r>
            <a:r>
              <a:rPr lang="nl-NL" sz="4000" dirty="0">
                <a:latin typeface="var(--font-family-brand)"/>
              </a:rPr>
              <a:t>de coach als punt voor verdedigers op de middenlijn;</a:t>
            </a:r>
          </a:p>
          <a:p>
            <a:pPr marL="571500" indent="-571500" fontAlgn="base">
              <a:buFont typeface="Wingdings" panose="05000000000000000000" pitchFamily="2" charset="2"/>
              <a:buChar char="Ø"/>
            </a:pPr>
            <a:r>
              <a:rPr lang="nl-NL" sz="4000" dirty="0">
                <a:latin typeface="var(--font-family-brand)"/>
              </a:rPr>
              <a:t> 5 met bal en 3 zonder bal (8 met bal en 2 zonder). Probeer de bal maar af te pakken van elkaar. Na 15 seconden kijken wie de bal heeft. Die krijgt een punt;</a:t>
            </a:r>
          </a:p>
          <a:p>
            <a:pPr marL="571500" indent="-571500" algn="l" fontAlgn="base">
              <a:buFont typeface="Wingdings" panose="05000000000000000000" pitchFamily="2" charset="2"/>
              <a:buChar char="Ø"/>
            </a:pPr>
            <a:r>
              <a:rPr lang="nl-NL" sz="4000" b="0" i="0" dirty="0">
                <a:effectLst/>
                <a:latin typeface="var(--font-family-brand)"/>
              </a:rPr>
              <a:t>In de win</a:t>
            </a:r>
            <a:r>
              <a:rPr lang="nl-NL" sz="4000" dirty="0">
                <a:latin typeface="var(--font-family-brand)"/>
              </a:rPr>
              <a:t>ter kunnen de kinderen het trainingspak aanhouden (bij voorkeur warming-up in </a:t>
            </a:r>
            <a:r>
              <a:rPr lang="nl-NL" sz="4000" dirty="0" err="1">
                <a:latin typeface="var(--font-family-brand)"/>
              </a:rPr>
              <a:t>wedstrijdsshirt</a:t>
            </a:r>
            <a:r>
              <a:rPr lang="nl-NL" sz="4000" dirty="0">
                <a:latin typeface="var(--font-family-brand)"/>
              </a:rPr>
              <a:t>);</a:t>
            </a:r>
          </a:p>
          <a:p>
            <a:pPr marL="571500" indent="-571500" algn="l" fontAlgn="base">
              <a:buFont typeface="Wingdings" panose="05000000000000000000" pitchFamily="2" charset="2"/>
              <a:buChar char="Ø"/>
            </a:pPr>
            <a:r>
              <a:rPr lang="nl-NL" sz="4000" b="0" i="0" dirty="0">
                <a:effectLst/>
                <a:latin typeface="var(--font-family-brand)"/>
              </a:rPr>
              <a:t>Eventueel voor techniektraining (oefening 2) de spelers zelf een bal mee laten nemen.</a:t>
            </a:r>
          </a:p>
          <a:p>
            <a:pPr algn="l" fontAlgn="base"/>
            <a:endParaRPr lang="nl-NL" sz="4000" b="0" i="0" dirty="0">
              <a:solidFill>
                <a:srgbClr val="333333"/>
              </a:solidFill>
              <a:effectLst/>
              <a:latin typeface="var(--font-family-brand)"/>
            </a:endParaRPr>
          </a:p>
          <a:p>
            <a:pPr marL="407993" lvl="1" indent="0" algn="l"/>
            <a:br>
              <a:rPr lang="nl-NL" sz="4000" dirty="0">
                <a:solidFill>
                  <a:srgbClr val="25377F"/>
                </a:solidFill>
                <a:latin typeface="Arial"/>
                <a:cs typeface="Arial"/>
              </a:rPr>
            </a:br>
            <a:endParaRPr lang="nl-NL" sz="4000" dirty="0">
              <a:solidFill>
                <a:srgbClr val="25377F"/>
              </a:solidFill>
              <a:latin typeface="Arial"/>
              <a:cs typeface="Arial"/>
            </a:endParaRPr>
          </a:p>
          <a:p>
            <a:pPr marL="407993" lvl="1" indent="0" algn="l"/>
            <a:br>
              <a:rPr lang="nl-NL" sz="4000" dirty="0">
                <a:solidFill>
                  <a:srgbClr val="25377F"/>
                </a:solidFill>
                <a:latin typeface="Arial"/>
                <a:cs typeface="Arial"/>
              </a:rPr>
            </a:br>
            <a:endParaRPr lang="en-US" sz="4000" dirty="0">
              <a:latin typeface="Arial"/>
              <a:cs typeface="Arial"/>
            </a:endParaRPr>
          </a:p>
        </p:txBody>
      </p:sp>
      <p:pic>
        <p:nvPicPr>
          <p:cNvPr id="6" name="Afbeelding 5">
            <a:extLst>
              <a:ext uri="{FF2B5EF4-FFF2-40B4-BE49-F238E27FC236}">
                <a16:creationId xmlns:a16="http://schemas.microsoft.com/office/drawing/2014/main" id="{5E8A58E5-E72A-D043-9179-DD3B54B25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Tree>
    <p:extLst>
      <p:ext uri="{BB962C8B-B14F-4D97-AF65-F5344CB8AC3E}">
        <p14:creationId xmlns:p14="http://schemas.microsoft.com/office/powerpoint/2010/main" val="1601574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5E86C0-DD9D-EC02-D508-A9CC31C5BAB9}"/>
              </a:ext>
            </a:extLst>
          </p:cNvPr>
          <p:cNvSpPr>
            <a:spLocks noGrp="1"/>
          </p:cNvSpPr>
          <p:nvPr>
            <p:ph type="ctrTitle"/>
          </p:nvPr>
        </p:nvSpPr>
        <p:spPr>
          <a:xfrm>
            <a:off x="4210493" y="452794"/>
            <a:ext cx="19986117" cy="1670781"/>
          </a:xfrm>
        </p:spPr>
        <p:txBody>
          <a:bodyPr>
            <a:normAutofit/>
          </a:bodyPr>
          <a:lstStyle/>
          <a:p>
            <a:r>
              <a:rPr lang="nl-NL" sz="7200" dirty="0">
                <a:solidFill>
                  <a:srgbClr val="F36D20"/>
                </a:solidFill>
                <a:latin typeface="Arial" panose="020B0604020202020204" pitchFamily="34" charset="0"/>
                <a:cs typeface="Arial" panose="020B0604020202020204" pitchFamily="34" charset="0"/>
              </a:rPr>
              <a:t>Linkjes naar voorbeeld warming up</a:t>
            </a:r>
          </a:p>
        </p:txBody>
      </p:sp>
      <p:sp>
        <p:nvSpPr>
          <p:cNvPr id="4" name="Tijdelijke aanduiding voor tekst 3">
            <a:extLst>
              <a:ext uri="{FF2B5EF4-FFF2-40B4-BE49-F238E27FC236}">
                <a16:creationId xmlns:a16="http://schemas.microsoft.com/office/drawing/2014/main" id="{5FA46B79-6383-1772-ED3E-D87D63D5269E}"/>
              </a:ext>
            </a:extLst>
          </p:cNvPr>
          <p:cNvSpPr>
            <a:spLocks noGrp="1"/>
          </p:cNvSpPr>
          <p:nvPr>
            <p:ph type="subTitle" idx="1"/>
          </p:nvPr>
        </p:nvSpPr>
        <p:spPr>
          <a:xfrm>
            <a:off x="4534679" y="4413380"/>
            <a:ext cx="17149664" cy="6951304"/>
          </a:xfrm>
        </p:spPr>
        <p:txBody>
          <a:bodyPr>
            <a:normAutofit/>
          </a:bodyPr>
          <a:lstStyle/>
          <a:p>
            <a:r>
              <a:rPr lang="nl-NL" dirty="0">
                <a:solidFill>
                  <a:schemeClr val="tx1"/>
                </a:solidFill>
                <a:hlinkClick r:id="rId2">
                  <a:extLst>
                    <a:ext uri="{A12FA001-AC4F-418D-AE19-62706E023703}">
                      <ahyp:hlinkClr xmlns:ahyp="http://schemas.microsoft.com/office/drawing/2018/hyperlinkcolor" val="tx"/>
                    </a:ext>
                  </a:extLst>
                </a:hlinkClick>
              </a:rPr>
              <a:t>https://www.youtube.com/watch?v=00J0Q-5nAUk</a:t>
            </a:r>
            <a:endParaRPr lang="nl-NL" dirty="0">
              <a:solidFill>
                <a:schemeClr val="tx1"/>
              </a:solidFill>
            </a:endParaRPr>
          </a:p>
          <a:p>
            <a:endParaRPr lang="nl-NL" dirty="0">
              <a:solidFill>
                <a:schemeClr val="tx1"/>
              </a:solidFill>
            </a:endParaRPr>
          </a:p>
          <a:p>
            <a:r>
              <a:rPr lang="nl-NL" dirty="0">
                <a:solidFill>
                  <a:schemeClr val="tx1"/>
                </a:solidFill>
                <a:hlinkClick r:id="rId3">
                  <a:extLst>
                    <a:ext uri="{A12FA001-AC4F-418D-AE19-62706E023703}">
                      <ahyp:hlinkClr xmlns:ahyp="http://schemas.microsoft.com/office/drawing/2018/hyperlinkcolor" val="tx"/>
                    </a:ext>
                  </a:extLst>
                </a:hlinkClick>
              </a:rPr>
              <a:t>https://www.youtube.com/watch?v=__qAAiLevzA</a:t>
            </a:r>
            <a:endParaRPr lang="nl-NL" dirty="0">
              <a:solidFill>
                <a:schemeClr val="tx1"/>
              </a:solidFill>
            </a:endParaRPr>
          </a:p>
          <a:p>
            <a:endParaRPr lang="nl-NL" dirty="0">
              <a:solidFill>
                <a:schemeClr val="tx1"/>
              </a:solidFill>
            </a:endParaRPr>
          </a:p>
          <a:p>
            <a:r>
              <a:rPr lang="nl-NL" dirty="0">
                <a:solidFill>
                  <a:schemeClr val="tx1"/>
                </a:solidFill>
                <a:hlinkClick r:id="rId4">
                  <a:extLst>
                    <a:ext uri="{A12FA001-AC4F-418D-AE19-62706E023703}">
                      <ahyp:hlinkClr xmlns:ahyp="http://schemas.microsoft.com/office/drawing/2018/hyperlinkcolor" val="tx"/>
                    </a:ext>
                  </a:extLst>
                </a:hlinkClick>
              </a:rPr>
              <a:t>https://www.youtube.com/watch?v=lI4CWAsJzOE&amp;t=15s</a:t>
            </a:r>
            <a:endParaRPr lang="nl-NL" dirty="0">
              <a:solidFill>
                <a:schemeClr val="tx1"/>
              </a:solidFill>
            </a:endParaRPr>
          </a:p>
          <a:p>
            <a:endParaRPr lang="nl-NL" dirty="0">
              <a:solidFill>
                <a:schemeClr val="tx1"/>
              </a:solidFill>
            </a:endParaRPr>
          </a:p>
          <a:p>
            <a:r>
              <a:rPr lang="nl-NL" dirty="0">
                <a:solidFill>
                  <a:schemeClr val="tx1"/>
                </a:solidFill>
                <a:hlinkClick r:id="rId5">
                  <a:extLst>
                    <a:ext uri="{A12FA001-AC4F-418D-AE19-62706E023703}">
                      <ahyp:hlinkClr xmlns:ahyp="http://schemas.microsoft.com/office/drawing/2018/hyperlinkcolor" val="tx"/>
                    </a:ext>
                  </a:extLst>
                </a:hlinkClick>
              </a:rPr>
              <a:t>https://www.youtube.com/watch?v=ez6uXGWBfvE</a:t>
            </a:r>
            <a:endParaRPr lang="nl-NL" dirty="0">
              <a:solidFill>
                <a:schemeClr val="tx1"/>
              </a:solidFill>
            </a:endParaRPr>
          </a:p>
          <a:p>
            <a:endParaRPr lang="nl-NL" dirty="0"/>
          </a:p>
        </p:txBody>
      </p:sp>
      <p:sp>
        <p:nvSpPr>
          <p:cNvPr id="3" name="Shape 309">
            <a:extLst>
              <a:ext uri="{FF2B5EF4-FFF2-40B4-BE49-F238E27FC236}">
                <a16:creationId xmlns:a16="http://schemas.microsoft.com/office/drawing/2014/main" id="{33370756-B818-F135-BC81-87D979B96748}"/>
              </a:ext>
            </a:extLst>
          </p:cNvPr>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pic>
        <p:nvPicPr>
          <p:cNvPr id="6" name="Afbeelding 5">
            <a:extLst>
              <a:ext uri="{FF2B5EF4-FFF2-40B4-BE49-F238E27FC236}">
                <a16:creationId xmlns:a16="http://schemas.microsoft.com/office/drawing/2014/main" id="{4DD97044-ADE3-E74F-A32F-FFABC7AAFA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Tree>
    <p:extLst>
      <p:ext uri="{BB962C8B-B14F-4D97-AF65-F5344CB8AC3E}">
        <p14:creationId xmlns:p14="http://schemas.microsoft.com/office/powerpoint/2010/main" val="380553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39A2DB4-15DD-E545-BF96-63D3F3A2A694}"/>
              </a:ext>
            </a:extLst>
          </p:cNvPr>
          <p:cNvPicPr>
            <a:picLocks noChangeAspect="1"/>
          </p:cNvPicPr>
          <p:nvPr/>
        </p:nvPicPr>
        <p:blipFill>
          <a:blip r:embed="rId2"/>
          <a:stretch>
            <a:fillRect/>
          </a:stretch>
        </p:blipFill>
        <p:spPr>
          <a:xfrm>
            <a:off x="0" y="-1"/>
            <a:ext cx="24384000" cy="13883951"/>
          </a:xfrm>
          <a:prstGeom prst="rect">
            <a:avLst/>
          </a:prstGeom>
        </p:spPr>
      </p:pic>
    </p:spTree>
    <p:extLst>
      <p:ext uri="{BB962C8B-B14F-4D97-AF65-F5344CB8AC3E}">
        <p14:creationId xmlns:p14="http://schemas.microsoft.com/office/powerpoint/2010/main" val="1354709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asted-image.pdf"/>
          <p:cNvPicPr>
            <a:picLocks noChangeAspect="1"/>
          </p:cNvPicPr>
          <p:nvPr/>
        </p:nvPicPr>
        <p:blipFill rotWithShape="1">
          <a:blip r:embed="rId2" cstate="print">
            <a:extLst>
              <a:ext uri="{28A0092B-C50C-407E-A947-70E740481C1C}">
                <a14:useLocalDpi xmlns:a14="http://schemas.microsoft.com/office/drawing/2010/main" val="0"/>
              </a:ext>
            </a:extLst>
          </a:blip>
          <a:srcRect l="16424" t="617" r="1262" b="18324"/>
          <a:stretch/>
        </p:blipFill>
        <p:spPr>
          <a:xfrm>
            <a:off x="1" y="1"/>
            <a:ext cx="21691600" cy="14198601"/>
          </a:xfrm>
          <a:prstGeom prst="rect">
            <a:avLst/>
          </a:prstGeom>
          <a:ln w="3175">
            <a:miter lim="400000"/>
          </a:ln>
        </p:spPr>
      </p:pic>
      <p:pic>
        <p:nvPicPr>
          <p:cNvPr id="6" name="Afbeelding 5" descr="KNV_geveldoek3-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6788" y="3164059"/>
            <a:ext cx="6041884" cy="6186624"/>
          </a:xfrm>
          <a:prstGeom prst="rect">
            <a:avLst/>
          </a:prstGeom>
        </p:spPr>
      </p:pic>
      <p:sp>
        <p:nvSpPr>
          <p:cNvPr id="430" name="Shape 430"/>
          <p:cNvSpPr/>
          <p:nvPr/>
        </p:nvSpPr>
        <p:spPr>
          <a:xfrm>
            <a:off x="18335625" y="11180332"/>
            <a:ext cx="5122398" cy="133931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8000" b="1">
                <a:solidFill>
                  <a:srgbClr val="FFFFFF"/>
                </a:solidFill>
                <a:latin typeface="Arial"/>
                <a:ea typeface="Arial"/>
                <a:cs typeface="Arial"/>
                <a:sym typeface="Arial"/>
              </a:defRPr>
            </a:lvl1pPr>
          </a:lstStyle>
          <a:p>
            <a:r>
              <a:rPr dirty="0"/>
              <a:t>BEDANKT</a:t>
            </a:r>
          </a:p>
        </p:txBody>
      </p:sp>
      <p:sp>
        <p:nvSpPr>
          <p:cNvPr id="9" name="TextBox 8"/>
          <p:cNvSpPr txBox="1"/>
          <p:nvPr/>
        </p:nvSpPr>
        <p:spPr>
          <a:xfrm>
            <a:off x="25831767" y="-114306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10" name="TextBox 9"/>
          <p:cNvSpPr txBox="1"/>
          <p:nvPr/>
        </p:nvSpPr>
        <p:spPr>
          <a:xfrm>
            <a:off x="-2260633" y="200653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pic>
        <p:nvPicPr>
          <p:cNvPr id="13" name="pasted-image.pdf"/>
          <p:cNvPicPr>
            <a:picLocks noChangeAspect="1"/>
          </p:cNvPicPr>
          <p:nvPr/>
        </p:nvPicPr>
        <p:blipFill>
          <a:blip r:embed="rId4" cstate="print"/>
          <a:stretch>
            <a:fillRect/>
          </a:stretch>
        </p:blipFill>
        <p:spPr>
          <a:xfrm>
            <a:off x="0" y="-3386007"/>
            <a:ext cx="24769954" cy="22018721"/>
          </a:xfrm>
          <a:prstGeom prst="rect">
            <a:avLst/>
          </a:prstGeom>
          <a:ln w="3175">
            <a:miter lim="400000"/>
          </a:ln>
        </p:spPr>
      </p:pic>
      <p:sp>
        <p:nvSpPr>
          <p:cNvPr id="11" name="TextBox 10"/>
          <p:cNvSpPr txBox="1"/>
          <p:nvPr/>
        </p:nvSpPr>
        <p:spPr>
          <a:xfrm>
            <a:off x="-660433" y="680713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2" name="Tekstvak 1">
            <a:extLst>
              <a:ext uri="{FF2B5EF4-FFF2-40B4-BE49-F238E27FC236}">
                <a16:creationId xmlns:a16="http://schemas.microsoft.com/office/drawing/2014/main" id="{B29AECD2-454A-4B07-B62B-B2D30DEF2BE1}"/>
              </a:ext>
            </a:extLst>
          </p:cNvPr>
          <p:cNvSpPr txBox="1"/>
          <p:nvPr/>
        </p:nvSpPr>
        <p:spPr>
          <a:xfrm>
            <a:off x="8359017" y="329659"/>
            <a:ext cx="12354941" cy="187792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r" defTabSz="821541"/>
            <a:r>
              <a:rPr lang="nl-NL" sz="11500" b="1" dirty="0">
                <a:solidFill>
                  <a:schemeClr val="bg1"/>
                </a:solidFill>
                <a:latin typeface="Arial" panose="020B0604020202020204" pitchFamily="34" charset="0"/>
                <a:cs typeface="Arial" panose="020B0604020202020204" pitchFamily="34" charset="0"/>
              </a:rPr>
              <a:t>Kind centraal!</a:t>
            </a:r>
          </a:p>
        </p:txBody>
      </p:sp>
      <p:pic>
        <p:nvPicPr>
          <p:cNvPr id="12" name="Afbeelding 11">
            <a:extLst>
              <a:ext uri="{FF2B5EF4-FFF2-40B4-BE49-F238E27FC236}">
                <a16:creationId xmlns:a16="http://schemas.microsoft.com/office/drawing/2014/main" id="{C54A1815-B7CD-024D-96A4-7DA4F9C3AB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623" y="3011049"/>
            <a:ext cx="6594049" cy="6625152"/>
          </a:xfrm>
          <a:prstGeom prst="rect">
            <a:avLst/>
          </a:prstGeom>
        </p:spPr>
      </p:pic>
    </p:spTree>
    <p:extLst>
      <p:ext uri="{BB962C8B-B14F-4D97-AF65-F5344CB8AC3E}">
        <p14:creationId xmlns:p14="http://schemas.microsoft.com/office/powerpoint/2010/main" val="20863793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D077F76-D0CC-657D-2947-3F3C2DDCA07B}"/>
              </a:ext>
            </a:extLst>
          </p:cNvPr>
          <p:cNvSpPr>
            <a:spLocks noGrp="1"/>
          </p:cNvSpPr>
          <p:nvPr>
            <p:ph type="ctrTitle"/>
          </p:nvPr>
        </p:nvSpPr>
        <p:spPr>
          <a:xfrm>
            <a:off x="4509019" y="343467"/>
            <a:ext cx="19277045" cy="1667713"/>
          </a:xfrm>
        </p:spPr>
        <p:txBody>
          <a:bodyPr>
            <a:normAutofit/>
          </a:bodyPr>
          <a:lstStyle/>
          <a:p>
            <a:r>
              <a:rPr lang="nl-NL" sz="7200" dirty="0">
                <a:solidFill>
                  <a:srgbClr val="F36D20"/>
                </a:solidFill>
                <a:latin typeface="Arial" panose="020B0604020202020204" pitchFamily="34" charset="0"/>
                <a:cs typeface="Arial" panose="020B0604020202020204" pitchFamily="34" charset="0"/>
              </a:rPr>
              <a:t>Speelwijze voor de 6 </a:t>
            </a:r>
            <a:r>
              <a:rPr lang="nl-NL" sz="7200" dirty="0" err="1">
                <a:solidFill>
                  <a:srgbClr val="F36D20"/>
                </a:solidFill>
                <a:latin typeface="Arial" panose="020B0604020202020204" pitchFamily="34" charset="0"/>
                <a:cs typeface="Arial" panose="020B0604020202020204" pitchFamily="34" charset="0"/>
              </a:rPr>
              <a:t>vs</a:t>
            </a:r>
            <a:r>
              <a:rPr lang="nl-NL" sz="7200" dirty="0">
                <a:solidFill>
                  <a:srgbClr val="F36D20"/>
                </a:solidFill>
                <a:latin typeface="Arial" panose="020B0604020202020204" pitchFamily="34" charset="0"/>
                <a:cs typeface="Arial" panose="020B0604020202020204" pitchFamily="34" charset="0"/>
              </a:rPr>
              <a:t> 6</a:t>
            </a:r>
          </a:p>
        </p:txBody>
      </p:sp>
      <p:sp>
        <p:nvSpPr>
          <p:cNvPr id="9" name="Tijdelijke aanduiding voor tekst 8">
            <a:extLst>
              <a:ext uri="{FF2B5EF4-FFF2-40B4-BE49-F238E27FC236}">
                <a16:creationId xmlns:a16="http://schemas.microsoft.com/office/drawing/2014/main" id="{0D8FC269-97D5-017D-B948-F0AC0085F11B}"/>
              </a:ext>
            </a:extLst>
          </p:cNvPr>
          <p:cNvSpPr>
            <a:spLocks noGrp="1"/>
          </p:cNvSpPr>
          <p:nvPr>
            <p:ph type="subTitle" idx="1"/>
          </p:nvPr>
        </p:nvSpPr>
        <p:spPr>
          <a:xfrm>
            <a:off x="265713" y="2783556"/>
            <a:ext cx="16137504" cy="9628338"/>
          </a:xfrm>
        </p:spPr>
        <p:txBody>
          <a:bodyPr>
            <a:normAutofit fontScale="47500" lnSpcReduction="20000"/>
          </a:bodyPr>
          <a:lstStyle/>
          <a:p>
            <a:pPr algn="l"/>
            <a:r>
              <a:rPr lang="nl-NL" sz="5800" u="sng" dirty="0">
                <a:solidFill>
                  <a:schemeClr val="tx1"/>
                </a:solidFill>
                <a:latin typeface="Arial" panose="020B0604020202020204" pitchFamily="34" charset="0"/>
                <a:cs typeface="Arial" panose="020B0604020202020204" pitchFamily="34" charset="0"/>
              </a:rPr>
              <a:t>WE HEBBEN EEN PAAR UITGANGSPUNTEN;</a:t>
            </a:r>
          </a:p>
          <a:p>
            <a:pPr algn="l"/>
            <a:endParaRPr lang="nl-NL" sz="3200" dirty="0">
              <a:solidFill>
                <a:schemeClr val="tx1"/>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We spelen bij voorkeur in een 1-2-1-2 opstelling (1 Keeper, 2 verdedigers, 1 middenvelder en 2 aanvallers)</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Spelers moeten toe zijn aan een opstelling/taak! Ken het niveau van je spelers dus goed</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Geef ze een </a:t>
            </a:r>
            <a:r>
              <a:rPr lang="nl-NL" sz="5900" dirty="0" err="1">
                <a:solidFill>
                  <a:schemeClr val="tx1"/>
                </a:solidFill>
                <a:latin typeface="Arial" panose="020B0604020202020204" pitchFamily="34" charset="0"/>
                <a:cs typeface="Arial" panose="020B0604020202020204" pitchFamily="34" charset="0"/>
              </a:rPr>
              <a:t>challenge</a:t>
            </a:r>
            <a:r>
              <a:rPr lang="nl-NL" sz="5900" dirty="0">
                <a:solidFill>
                  <a:schemeClr val="tx1"/>
                </a:solidFill>
                <a:latin typeface="Arial" panose="020B0604020202020204" pitchFamily="34" charset="0"/>
                <a:cs typeface="Arial" panose="020B0604020202020204" pitchFamily="34" charset="0"/>
              </a:rPr>
              <a:t> mee per positie (zie </a:t>
            </a:r>
            <a:r>
              <a:rPr lang="nl-NL" sz="5900" dirty="0" err="1">
                <a:solidFill>
                  <a:schemeClr val="tx1"/>
                </a:solidFill>
                <a:latin typeface="Arial" panose="020B0604020202020204" pitchFamily="34" charset="0"/>
                <a:cs typeface="Arial" panose="020B0604020202020204" pitchFamily="34" charset="0"/>
              </a:rPr>
              <a:t>challenge</a:t>
            </a:r>
            <a:r>
              <a:rPr lang="nl-NL" sz="5900" dirty="0">
                <a:solidFill>
                  <a:schemeClr val="tx1"/>
                </a:solidFill>
                <a:latin typeface="Arial" panose="020B0604020202020204" pitchFamily="34" charset="0"/>
                <a:cs typeface="Arial" panose="020B0604020202020204" pitchFamily="34" charset="0"/>
              </a:rPr>
              <a:t> kaarten).</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Laat ze overal spelen als dat kan maar kijk ook naar de (natuurlijke) voorkeur van spelers</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Gebruik eventueel (fantasie)woorden die een moment van het spel benadrukken in</a:t>
            </a:r>
          </a:p>
          <a:p>
            <a:pPr algn="l"/>
            <a:r>
              <a:rPr lang="nl-NL" sz="5900" dirty="0">
                <a:solidFill>
                  <a:schemeClr val="tx1"/>
                </a:solidFill>
                <a:latin typeface="Arial" panose="020B0604020202020204" pitchFamily="34" charset="0"/>
                <a:cs typeface="Arial" panose="020B0604020202020204" pitchFamily="34" charset="0"/>
              </a:rPr>
              <a:t>      combinatie met het moment dat het moet plaatsvinden:</a:t>
            </a:r>
          </a:p>
          <a:p>
            <a:pPr marL="457200" indent="-457200" algn="l">
              <a:buFont typeface="Wingdings" panose="05000000000000000000" pitchFamily="2" charset="2"/>
              <a:buChar char="Ø"/>
            </a:pPr>
            <a:endParaRPr lang="nl-NL" sz="5100" dirty="0">
              <a:solidFill>
                <a:schemeClr val="tx1"/>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Bommetje &gt; alle spelers uit elkaar als we de bal hebben</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Tikafstand &gt; iedereen maakt een koppeltje met een speler van de tegenstander</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Tijgers &gt; laag zitten en op het juiste moment toeslaan als verdediger</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Mug &gt; bewegelijk en snel als je de bal hebt</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Vriend &gt; je helpt je vriend door de bal te vragen</a:t>
            </a:r>
          </a:p>
          <a:p>
            <a:pPr marL="457200" indent="-457200" algn="l">
              <a:buFont typeface="Wingdings" panose="05000000000000000000" pitchFamily="2" charset="2"/>
              <a:buChar char="Ø"/>
            </a:pPr>
            <a:r>
              <a:rPr lang="nl-NL" sz="5900" dirty="0">
                <a:solidFill>
                  <a:schemeClr val="tx1"/>
                </a:solidFill>
                <a:latin typeface="Arial" panose="020B0604020202020204" pitchFamily="34" charset="0"/>
                <a:cs typeface="Arial" panose="020B0604020202020204" pitchFamily="34" charset="0"/>
              </a:rPr>
              <a:t>Tweeling &gt; Samen de bal afpakken </a:t>
            </a:r>
          </a:p>
          <a:p>
            <a:pPr marL="457200" indent="-457200" algn="l">
              <a:buFont typeface="Wingdings" panose="05000000000000000000" pitchFamily="2" charset="2"/>
              <a:buChar char="Ø"/>
            </a:pPr>
            <a:endParaRPr lang="nl-NL" sz="2800" dirty="0"/>
          </a:p>
          <a:p>
            <a:endParaRPr lang="nl-NL" sz="2800" dirty="0"/>
          </a:p>
          <a:p>
            <a:endParaRPr lang="nl-NL" sz="1200" dirty="0"/>
          </a:p>
        </p:txBody>
      </p:sp>
      <p:pic>
        <p:nvPicPr>
          <p:cNvPr id="13" name="Afbeelding 12">
            <a:extLst>
              <a:ext uri="{FF2B5EF4-FFF2-40B4-BE49-F238E27FC236}">
                <a16:creationId xmlns:a16="http://schemas.microsoft.com/office/drawing/2014/main" id="{D73088D9-0D5E-192C-AB5E-491B49E4F1AE}"/>
              </a:ext>
            </a:extLst>
          </p:cNvPr>
          <p:cNvPicPr>
            <a:picLocks noChangeAspect="1"/>
          </p:cNvPicPr>
          <p:nvPr/>
        </p:nvPicPr>
        <p:blipFill>
          <a:blip r:embed="rId2"/>
          <a:stretch>
            <a:fillRect/>
          </a:stretch>
        </p:blipFill>
        <p:spPr>
          <a:xfrm>
            <a:off x="16727858" y="2464940"/>
            <a:ext cx="7390430" cy="11180751"/>
          </a:xfrm>
          <a:prstGeom prst="rect">
            <a:avLst/>
          </a:prstGeom>
        </p:spPr>
      </p:pic>
      <p:sp>
        <p:nvSpPr>
          <p:cNvPr id="14" name="Ovaal 13">
            <a:extLst>
              <a:ext uri="{FF2B5EF4-FFF2-40B4-BE49-F238E27FC236}">
                <a16:creationId xmlns:a16="http://schemas.microsoft.com/office/drawing/2014/main" id="{A3C21138-3E7F-65AF-D4F1-C3D909F10468}"/>
              </a:ext>
            </a:extLst>
          </p:cNvPr>
          <p:cNvSpPr/>
          <p:nvPr/>
        </p:nvSpPr>
        <p:spPr>
          <a:xfrm>
            <a:off x="20003195" y="11865140"/>
            <a:ext cx="839755" cy="802433"/>
          </a:xfrm>
          <a:prstGeom prst="ellipse">
            <a:avLst/>
          </a:prstGeom>
          <a:blipFill rotWithShape="1">
            <a:blip r:embed="rId3"/>
            <a:srcRect/>
            <a:tile tx="0" ty="0" sx="100000" sy="100000" flip="none" algn="tl"/>
          </a:blip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8" tIns="53578" rIns="53578" bIns="53578"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nl-NL" sz="3000" b="0" i="0" u="none" strike="noStrike" cap="none" spc="0" normalizeH="0" baseline="0">
              <a:ln>
                <a:noFill/>
              </a:ln>
              <a:solidFill>
                <a:srgbClr val="FFFFFF"/>
              </a:solidFill>
              <a:effectLst/>
              <a:uFillTx/>
              <a:latin typeface="+mn-lt"/>
              <a:ea typeface="+mn-ea"/>
              <a:cs typeface="+mn-cs"/>
              <a:sym typeface="Helvetica Light"/>
            </a:endParaRPr>
          </a:p>
        </p:txBody>
      </p:sp>
      <p:pic>
        <p:nvPicPr>
          <p:cNvPr id="15" name="Afbeelding 14">
            <a:extLst>
              <a:ext uri="{FF2B5EF4-FFF2-40B4-BE49-F238E27FC236}">
                <a16:creationId xmlns:a16="http://schemas.microsoft.com/office/drawing/2014/main" id="{B452FBD3-BECA-C069-C545-22C13331C674}"/>
              </a:ext>
            </a:extLst>
          </p:cNvPr>
          <p:cNvPicPr>
            <a:picLocks noChangeAspect="1"/>
          </p:cNvPicPr>
          <p:nvPr/>
        </p:nvPicPr>
        <p:blipFill>
          <a:blip r:embed="rId4"/>
          <a:stretch>
            <a:fillRect/>
          </a:stretch>
        </p:blipFill>
        <p:spPr>
          <a:xfrm>
            <a:off x="17426309" y="9289434"/>
            <a:ext cx="902286" cy="859611"/>
          </a:xfrm>
          <a:prstGeom prst="rect">
            <a:avLst/>
          </a:prstGeom>
        </p:spPr>
      </p:pic>
      <p:pic>
        <p:nvPicPr>
          <p:cNvPr id="16" name="Afbeelding 15">
            <a:extLst>
              <a:ext uri="{FF2B5EF4-FFF2-40B4-BE49-F238E27FC236}">
                <a16:creationId xmlns:a16="http://schemas.microsoft.com/office/drawing/2014/main" id="{CBBB168E-19B7-368C-7083-C57819E81461}"/>
              </a:ext>
            </a:extLst>
          </p:cNvPr>
          <p:cNvPicPr>
            <a:picLocks noChangeAspect="1"/>
          </p:cNvPicPr>
          <p:nvPr/>
        </p:nvPicPr>
        <p:blipFill>
          <a:blip r:embed="rId4"/>
          <a:stretch>
            <a:fillRect/>
          </a:stretch>
        </p:blipFill>
        <p:spPr>
          <a:xfrm>
            <a:off x="22564986" y="9281733"/>
            <a:ext cx="902286" cy="859611"/>
          </a:xfrm>
          <a:prstGeom prst="rect">
            <a:avLst/>
          </a:prstGeom>
        </p:spPr>
      </p:pic>
      <p:pic>
        <p:nvPicPr>
          <p:cNvPr id="17" name="Afbeelding 16">
            <a:extLst>
              <a:ext uri="{FF2B5EF4-FFF2-40B4-BE49-F238E27FC236}">
                <a16:creationId xmlns:a16="http://schemas.microsoft.com/office/drawing/2014/main" id="{51937F23-5138-6A2F-EEC0-BA6BE2103C6D}"/>
              </a:ext>
            </a:extLst>
          </p:cNvPr>
          <p:cNvPicPr>
            <a:picLocks noChangeAspect="1"/>
          </p:cNvPicPr>
          <p:nvPr/>
        </p:nvPicPr>
        <p:blipFill>
          <a:blip r:embed="rId5"/>
          <a:stretch>
            <a:fillRect/>
          </a:stretch>
        </p:blipFill>
        <p:spPr>
          <a:xfrm>
            <a:off x="22564986" y="5616431"/>
            <a:ext cx="902286" cy="859611"/>
          </a:xfrm>
          <a:prstGeom prst="rect">
            <a:avLst/>
          </a:prstGeom>
        </p:spPr>
      </p:pic>
      <p:pic>
        <p:nvPicPr>
          <p:cNvPr id="18" name="Afbeelding 17">
            <a:extLst>
              <a:ext uri="{FF2B5EF4-FFF2-40B4-BE49-F238E27FC236}">
                <a16:creationId xmlns:a16="http://schemas.microsoft.com/office/drawing/2014/main" id="{5DA54A9D-5609-E618-E58D-ABDC948B23B9}"/>
              </a:ext>
            </a:extLst>
          </p:cNvPr>
          <p:cNvPicPr>
            <a:picLocks noChangeAspect="1"/>
          </p:cNvPicPr>
          <p:nvPr/>
        </p:nvPicPr>
        <p:blipFill>
          <a:blip r:embed="rId5"/>
          <a:stretch>
            <a:fillRect/>
          </a:stretch>
        </p:blipFill>
        <p:spPr>
          <a:xfrm>
            <a:off x="19971929" y="7786467"/>
            <a:ext cx="902286" cy="859611"/>
          </a:xfrm>
          <a:prstGeom prst="rect">
            <a:avLst/>
          </a:prstGeom>
        </p:spPr>
      </p:pic>
      <p:pic>
        <p:nvPicPr>
          <p:cNvPr id="19" name="Afbeelding 18">
            <a:extLst>
              <a:ext uri="{FF2B5EF4-FFF2-40B4-BE49-F238E27FC236}">
                <a16:creationId xmlns:a16="http://schemas.microsoft.com/office/drawing/2014/main" id="{FD31E9FB-E376-1C37-B50B-648FBD044F46}"/>
              </a:ext>
            </a:extLst>
          </p:cNvPr>
          <p:cNvPicPr>
            <a:picLocks noChangeAspect="1"/>
          </p:cNvPicPr>
          <p:nvPr/>
        </p:nvPicPr>
        <p:blipFill>
          <a:blip r:embed="rId5"/>
          <a:stretch>
            <a:fillRect/>
          </a:stretch>
        </p:blipFill>
        <p:spPr>
          <a:xfrm>
            <a:off x="17460357" y="5758109"/>
            <a:ext cx="902286" cy="859611"/>
          </a:xfrm>
          <a:prstGeom prst="rect">
            <a:avLst/>
          </a:prstGeom>
        </p:spPr>
      </p:pic>
      <p:sp>
        <p:nvSpPr>
          <p:cNvPr id="2" name="Shape 309">
            <a:extLst>
              <a:ext uri="{FF2B5EF4-FFF2-40B4-BE49-F238E27FC236}">
                <a16:creationId xmlns:a16="http://schemas.microsoft.com/office/drawing/2014/main" id="{52AEB861-083C-891E-49C1-E9C7298362CD}"/>
              </a:ext>
            </a:extLst>
          </p:cNvPr>
          <p:cNvSpPr/>
          <p:nvPr/>
        </p:nvSpPr>
        <p:spPr>
          <a:xfrm>
            <a:off x="821095" y="2397367"/>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spTree>
    <p:extLst>
      <p:ext uri="{BB962C8B-B14F-4D97-AF65-F5344CB8AC3E}">
        <p14:creationId xmlns:p14="http://schemas.microsoft.com/office/powerpoint/2010/main" val="9595483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FC09F4F0-8D3B-85A8-0393-29F5FEAB9887}"/>
              </a:ext>
            </a:extLst>
          </p:cNvPr>
          <p:cNvSpPr txBox="1"/>
          <p:nvPr/>
        </p:nvSpPr>
        <p:spPr>
          <a:xfrm>
            <a:off x="2784850" y="6146400"/>
            <a:ext cx="18852502" cy="15081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ctr" defTabSz="821531" rtl="0" eaLnBrk="1" fontAlgn="auto" latinLnBrk="0" hangingPunct="0">
              <a:lnSpc>
                <a:spcPct val="100000"/>
              </a:lnSpc>
              <a:spcBef>
                <a:spcPts val="0"/>
              </a:spcBef>
              <a:spcAft>
                <a:spcPts val="0"/>
              </a:spcAft>
              <a:buClrTx/>
              <a:buSzTx/>
              <a:buFontTx/>
              <a:buNone/>
              <a:tabLst/>
              <a:defRPr/>
            </a:pPr>
            <a:r>
              <a:rPr kumimoji="0" lang="nl-NL" sz="4600" b="0" i="0" u="none" strike="noStrike" kern="0" cap="none" spc="0" normalizeH="0" baseline="0" noProof="0" dirty="0">
                <a:ln>
                  <a:noFill/>
                </a:ln>
                <a:effectLst/>
                <a:uLnTx/>
                <a:uFillTx/>
                <a:latin typeface="Helvetica Light"/>
                <a:sym typeface="Helvetica Light"/>
              </a:rPr>
              <a:t>https://www.voetbaltrainer.nl/wp-content/uploads/sites/5/2017/10/6v6-tactische-aanwijzingen-VT225.pdf</a:t>
            </a:r>
          </a:p>
        </p:txBody>
      </p:sp>
      <p:sp>
        <p:nvSpPr>
          <p:cNvPr id="8" name="Tekstvak 7">
            <a:extLst>
              <a:ext uri="{FF2B5EF4-FFF2-40B4-BE49-F238E27FC236}">
                <a16:creationId xmlns:a16="http://schemas.microsoft.com/office/drawing/2014/main" id="{C4E736E1-7673-C54D-AAB7-AE108A2A9C43}"/>
              </a:ext>
            </a:extLst>
          </p:cNvPr>
          <p:cNvSpPr txBox="1"/>
          <p:nvPr/>
        </p:nvSpPr>
        <p:spPr>
          <a:xfrm>
            <a:off x="4907928" y="10147494"/>
            <a:ext cx="18591245" cy="76944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l-NL" sz="4400" dirty="0"/>
              <a:t>https://www.</a:t>
            </a:r>
            <a:r>
              <a:rPr lang="nl-NL" sz="4400" dirty="0">
                <a:latin typeface="Helvetica Light"/>
              </a:rPr>
              <a:t>youtube</a:t>
            </a:r>
            <a:r>
              <a:rPr lang="nl-NL" sz="4400" dirty="0"/>
              <a:t>.com/watch?v=DDR5EqljjRQ</a:t>
            </a:r>
          </a:p>
        </p:txBody>
      </p:sp>
      <p:sp>
        <p:nvSpPr>
          <p:cNvPr id="2" name="Shape 309">
            <a:extLst>
              <a:ext uri="{FF2B5EF4-FFF2-40B4-BE49-F238E27FC236}">
                <a16:creationId xmlns:a16="http://schemas.microsoft.com/office/drawing/2014/main" id="{D9E45785-79E9-96B9-E68D-6578E235D10C}"/>
              </a:ext>
            </a:extLst>
          </p:cNvPr>
          <p:cNvSpPr/>
          <p:nvPr/>
        </p:nvSpPr>
        <p:spPr>
          <a:xfrm>
            <a:off x="1189653" y="2883968"/>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pic>
        <p:nvPicPr>
          <p:cNvPr id="10" name="Afbeelding 9">
            <a:extLst>
              <a:ext uri="{FF2B5EF4-FFF2-40B4-BE49-F238E27FC236}">
                <a16:creationId xmlns:a16="http://schemas.microsoft.com/office/drawing/2014/main" id="{15F0DDAC-E2A2-E040-888D-3E4DDBE48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
        <p:nvSpPr>
          <p:cNvPr id="11" name="Titel 1">
            <a:extLst>
              <a:ext uri="{FF2B5EF4-FFF2-40B4-BE49-F238E27FC236}">
                <a16:creationId xmlns:a16="http://schemas.microsoft.com/office/drawing/2014/main" id="{58ED8D8D-ADF0-AA44-8AE5-4BA0648FED6E}"/>
              </a:ext>
            </a:extLst>
          </p:cNvPr>
          <p:cNvSpPr txBox="1">
            <a:spLocks/>
          </p:cNvSpPr>
          <p:nvPr/>
        </p:nvSpPr>
        <p:spPr>
          <a:xfrm>
            <a:off x="4210493" y="452794"/>
            <a:ext cx="19986117" cy="1670781"/>
          </a:xfrm>
          <a:prstGeom prst="rect">
            <a:avLst/>
          </a:prstGeom>
          <a:effectLst/>
        </p:spPr>
        <p:txBody>
          <a:bodyPr vert="horz" lIns="91440" tIns="45720" rIns="91440" bIns="45720" rtlCol="0" anchor="b">
            <a:normAutofit/>
          </a:bodyPr>
          <a:lstStyle>
            <a:lvl1pPr algn="l" defTabSz="914400" rtl="0" eaLnBrk="1" latinLnBrk="0" hangingPunct="1">
              <a:spcBef>
                <a:spcPct val="0"/>
              </a:spcBef>
              <a:buNone/>
              <a:defRPr sz="9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7200" dirty="0">
                <a:solidFill>
                  <a:srgbClr val="F36D20"/>
                </a:solidFill>
                <a:latin typeface="Arial" panose="020B0604020202020204" pitchFamily="34" charset="0"/>
                <a:cs typeface="Arial" panose="020B0604020202020204" pitchFamily="34" charset="0"/>
              </a:rPr>
              <a:t>Linkjes naar hoe te spelen</a:t>
            </a:r>
          </a:p>
        </p:txBody>
      </p:sp>
    </p:spTree>
    <p:extLst>
      <p:ext uri="{BB962C8B-B14F-4D97-AF65-F5344CB8AC3E}">
        <p14:creationId xmlns:p14="http://schemas.microsoft.com/office/powerpoint/2010/main" val="2612549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168848-9BC1-1940-9BAC-DDC8D74FC568}"/>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A5ECB73D-72C4-2042-BD43-1913ED0E3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691" y="0"/>
            <a:ext cx="19096074" cy="13716000"/>
          </a:xfrm>
        </p:spPr>
      </p:pic>
    </p:spTree>
    <p:extLst>
      <p:ext uri="{BB962C8B-B14F-4D97-AF65-F5344CB8AC3E}">
        <p14:creationId xmlns:p14="http://schemas.microsoft.com/office/powerpoint/2010/main" val="2658359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7196641" y="877562"/>
            <a:ext cx="13299764"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Van de mini’s tot en met JO10  </a:t>
            </a:r>
            <a:endParaRPr sz="7001" dirty="0"/>
          </a:p>
        </p:txBody>
      </p:sp>
      <p:sp>
        <p:nvSpPr>
          <p:cNvPr id="9" name="TextBox 8"/>
          <p:cNvSpPr txBox="1"/>
          <p:nvPr/>
        </p:nvSpPr>
        <p:spPr>
          <a:xfrm>
            <a:off x="1440000" y="3332381"/>
            <a:ext cx="21769209" cy="72486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l" defTabSz="457206">
              <a:lnSpc>
                <a:spcPct val="120000"/>
              </a:lnSpc>
              <a:defRPr sz="4000" b="1">
                <a:solidFill>
                  <a:srgbClr val="F36D20"/>
                </a:solidFill>
                <a:latin typeface="Arial"/>
                <a:ea typeface="Arial"/>
                <a:cs typeface="Arial"/>
                <a:sym typeface="Arial"/>
              </a:defRPr>
            </a:pPr>
            <a:r>
              <a:rPr lang="nl-NL" sz="4000" b="1" dirty="0">
                <a:solidFill>
                  <a:srgbClr val="2B57B4"/>
                </a:solidFill>
                <a:latin typeface="Arial"/>
                <a:cs typeface="Arial"/>
              </a:rPr>
              <a:t>Wat wil een pupil als het gaat om het spelen van wedstrijden?</a:t>
            </a:r>
            <a:br>
              <a:rPr lang="nl-NL" sz="4000" dirty="0">
                <a:solidFill>
                  <a:srgbClr val="2B57B4"/>
                </a:solidFill>
                <a:latin typeface="Arial"/>
                <a:cs typeface="Arial"/>
              </a:rPr>
            </a:br>
            <a:endParaRPr lang="nl-NL" sz="4000" dirty="0">
              <a:solidFill>
                <a:srgbClr val="2B57B4"/>
              </a:solidFill>
              <a:latin typeface="Arial"/>
              <a:cs typeface="Arial"/>
            </a:endParaRPr>
          </a:p>
          <a:p>
            <a:pPr marL="1978050" indent="-554044" algn="l">
              <a:buFont typeface="Arial"/>
              <a:buChar char="•"/>
            </a:pPr>
            <a:r>
              <a:rPr lang="nl-NL" sz="4000" dirty="0">
                <a:latin typeface="Arial"/>
                <a:cs typeface="Arial"/>
              </a:rPr>
              <a:t>Uit onderzoek onder de pupillen blijkt:</a:t>
            </a:r>
          </a:p>
          <a:p>
            <a:pPr marL="3232190" indent="-530232" algn="l">
              <a:buFont typeface="Arial"/>
              <a:buChar char="•"/>
            </a:pPr>
            <a:r>
              <a:rPr lang="nl-NL" sz="4000" dirty="0">
                <a:latin typeface="Arial"/>
                <a:cs typeface="Arial"/>
              </a:rPr>
              <a:t>Veel acties, scoringskansen en scoren</a:t>
            </a:r>
          </a:p>
          <a:p>
            <a:pPr marL="3232190" lvl="1" indent="-530232" algn="l">
              <a:buFont typeface="Arial"/>
              <a:buChar char="•"/>
            </a:pPr>
            <a:r>
              <a:rPr lang="nl-NL" sz="4000" dirty="0">
                <a:latin typeface="Arial"/>
                <a:cs typeface="Arial"/>
              </a:rPr>
              <a:t>Grote betrokkenheid bij het spel</a:t>
            </a:r>
          </a:p>
          <a:p>
            <a:pPr marL="3232190" lvl="1" indent="-530232" algn="l">
              <a:buFont typeface="Arial"/>
              <a:buChar char="•"/>
            </a:pPr>
            <a:r>
              <a:rPr lang="nl-NL" sz="4000" dirty="0">
                <a:latin typeface="Arial"/>
                <a:cs typeface="Arial"/>
              </a:rPr>
              <a:t>Spannende wedstrijden</a:t>
            </a:r>
          </a:p>
          <a:p>
            <a:pPr marL="3232190" lvl="1" indent="-530232" algn="l">
              <a:buFont typeface="Arial"/>
              <a:buChar char="•"/>
            </a:pPr>
            <a:r>
              <a:rPr lang="nl-NL" sz="4000" dirty="0">
                <a:latin typeface="Arial"/>
                <a:cs typeface="Arial"/>
              </a:rPr>
              <a:t>Met vriendjes voetballen of vriendjes maken</a:t>
            </a:r>
          </a:p>
          <a:p>
            <a:pPr marL="3232190" lvl="1" indent="-530232" algn="l">
              <a:buFont typeface="Arial"/>
              <a:buChar char="•"/>
            </a:pPr>
            <a:r>
              <a:rPr lang="nl-NL" sz="4000" dirty="0">
                <a:latin typeface="Arial"/>
                <a:cs typeface="Arial"/>
              </a:rPr>
              <a:t>Enthousiaste ouders</a:t>
            </a:r>
          </a:p>
          <a:p>
            <a:pPr marL="3232190" lvl="1" indent="-530232" algn="l">
              <a:buFont typeface="Arial"/>
              <a:buChar char="•"/>
            </a:pPr>
            <a:r>
              <a:rPr lang="nl-NL" sz="4000" dirty="0">
                <a:latin typeface="Arial"/>
                <a:cs typeface="Arial"/>
              </a:rPr>
              <a:t>Positieve coaching</a:t>
            </a:r>
            <a:endParaRPr lang="en-US" sz="4000" dirty="0">
              <a:latin typeface="Arial"/>
              <a:cs typeface="Arial"/>
            </a:endParaRPr>
          </a:p>
          <a:p>
            <a:pPr lvl="1" indent="0" algn="l"/>
            <a:r>
              <a:rPr lang="en-US" sz="4000" dirty="0">
                <a:solidFill>
                  <a:srgbClr val="25377F"/>
                </a:solidFill>
                <a:latin typeface="Arial"/>
                <a:cs typeface="Arial"/>
              </a:rPr>
              <a:t>		</a:t>
            </a:r>
            <a:endParaRPr lang="nl-NL" sz="4000" dirty="0">
              <a:solidFill>
                <a:srgbClr val="25377F"/>
              </a:solidFill>
              <a:latin typeface="Arial"/>
              <a:cs typeface="Arial"/>
            </a:endParaRPr>
          </a:p>
          <a:p>
            <a:pPr marL="992201" indent="-992201" algn="l" defTabSz="457206">
              <a:lnSpc>
                <a:spcPct val="120000"/>
              </a:lnSpc>
              <a:defRPr sz="4000" b="1">
                <a:solidFill>
                  <a:srgbClr val="F36D20"/>
                </a:solidFill>
                <a:latin typeface="Arial"/>
                <a:ea typeface="Arial"/>
                <a:cs typeface="Arial"/>
                <a:sym typeface="Arial"/>
              </a:defRPr>
            </a:pPr>
            <a:endParaRPr lang="nl-NL" sz="4000" dirty="0"/>
          </a:p>
        </p:txBody>
      </p:sp>
      <p:pic>
        <p:nvPicPr>
          <p:cNvPr id="21" name="Afbeelding 6" descr="voetballer3.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265712" y="3031003"/>
            <a:ext cx="6695531" cy="8664807"/>
          </a:xfrm>
          <a:prstGeom prst="rect">
            <a:avLst/>
          </a:prstGeom>
        </p:spPr>
      </p:pic>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sp>
        <p:nvSpPr>
          <p:cNvPr id="8" name="Toelichting met afgeronde rechthoek 1">
            <a:extLst>
              <a:ext uri="{FF2B5EF4-FFF2-40B4-BE49-F238E27FC236}">
                <a16:creationId xmlns:a16="http://schemas.microsoft.com/office/drawing/2014/main" id="{3D349D50-E35E-48F9-A81D-C3BAE595E09E}"/>
              </a:ext>
            </a:extLst>
          </p:cNvPr>
          <p:cNvSpPr/>
          <p:nvPr/>
        </p:nvSpPr>
        <p:spPr>
          <a:xfrm>
            <a:off x="11637841" y="8336844"/>
            <a:ext cx="4975412" cy="5182083"/>
          </a:xfrm>
          <a:prstGeom prst="wedgeRoundRectCallout">
            <a:avLst>
              <a:gd name="adj1" fmla="val -70192"/>
              <a:gd name="adj2" fmla="val -48439"/>
              <a:gd name="adj3" fmla="val 16667"/>
            </a:avLst>
          </a:prstGeom>
          <a:solidFill>
            <a:schemeClr val="accent3">
              <a:lumMod val="75000"/>
            </a:schemeClr>
          </a:solidFill>
          <a:ln w="3175" cap="flat">
            <a:no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defTabSz="821541"/>
            <a:endParaRPr lang="nl-NL" sz="3001" dirty="0">
              <a:solidFill>
                <a:schemeClr val="bg1"/>
              </a:solidFill>
            </a:endParaRPr>
          </a:p>
          <a:p>
            <a:pPr defTabSz="821541"/>
            <a:r>
              <a:rPr lang="nl-NL" sz="4000" dirty="0">
                <a:solidFill>
                  <a:schemeClr val="bg1"/>
                </a:solidFill>
              </a:rPr>
              <a:t>De uitslag van een wedstrijd wordt door de pupillen als minder belangrijk gezien!</a:t>
            </a:r>
          </a:p>
          <a:p>
            <a:pPr defTabSz="821541"/>
            <a:endParaRPr lang="nl-NL" sz="3001" dirty="0">
              <a:solidFill>
                <a:schemeClr val="bg1"/>
              </a:solidFill>
            </a:endParaRPr>
          </a:p>
        </p:txBody>
      </p:sp>
      <p:pic>
        <p:nvPicPr>
          <p:cNvPr id="10" name="Afbeelding 9">
            <a:extLst>
              <a:ext uri="{FF2B5EF4-FFF2-40B4-BE49-F238E27FC236}">
                <a16:creationId xmlns:a16="http://schemas.microsoft.com/office/drawing/2014/main" id="{CDB1249B-E957-DA46-ADD6-A6A15F1949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33" descr="voetballer2.png">
            <a:extLst>
              <a:ext uri="{FF2B5EF4-FFF2-40B4-BE49-F238E27FC236}">
                <a16:creationId xmlns:a16="http://schemas.microsoft.com/office/drawing/2014/main" id="{6199B307-9B0A-4159-9DDE-40E8CB4BB0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6581" y="5486139"/>
            <a:ext cx="6611389" cy="9343616"/>
          </a:xfrm>
          <a:prstGeom prst="rect">
            <a:avLst/>
          </a:prstGeom>
        </p:spPr>
      </p:pic>
      <p:sp>
        <p:nvSpPr>
          <p:cNvPr id="2" name="Tekstballon: rechthoek 1">
            <a:extLst>
              <a:ext uri="{FF2B5EF4-FFF2-40B4-BE49-F238E27FC236}">
                <a16:creationId xmlns:a16="http://schemas.microsoft.com/office/drawing/2014/main" id="{89242655-EFAE-423D-A42B-FA96D00C3AAC}"/>
              </a:ext>
            </a:extLst>
          </p:cNvPr>
          <p:cNvSpPr/>
          <p:nvPr/>
        </p:nvSpPr>
        <p:spPr>
          <a:xfrm>
            <a:off x="3129113" y="3644454"/>
            <a:ext cx="7397120" cy="2570417"/>
          </a:xfrm>
          <a:prstGeom prst="wedgeRectCallout">
            <a:avLst>
              <a:gd name="adj1" fmla="val -38374"/>
              <a:gd name="adj2" fmla="val 78378"/>
            </a:avLst>
          </a:prstGeom>
          <a:solidFill>
            <a:srgbClr val="FFFFFF"/>
          </a:solidFill>
          <a:ln w="3175" cap="flat">
            <a:solidFill>
              <a:schemeClr val="accent1"/>
            </a:solidFill>
            <a:miter lim="400000"/>
          </a:ln>
          <a:effectLst>
            <a:outerShdw blurRad="254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defTabSz="821541"/>
            <a:br>
              <a:rPr lang="nl-NL" sz="4000" dirty="0">
                <a:solidFill>
                  <a:srgbClr val="25377F"/>
                </a:solidFill>
              </a:rPr>
            </a:br>
            <a:r>
              <a:rPr lang="nl-NL" sz="4000" b="1" dirty="0">
                <a:solidFill>
                  <a:srgbClr val="25377F"/>
                </a:solidFill>
              </a:rPr>
              <a:t>Wanneer ik een wedstrijd speel vind ik het leuk om …</a:t>
            </a:r>
            <a:br>
              <a:rPr lang="nl-NL" sz="4000" dirty="0">
                <a:solidFill>
                  <a:srgbClr val="25377F"/>
                </a:solidFill>
              </a:rPr>
            </a:br>
            <a:endParaRPr lang="nl-NL" sz="4000" dirty="0">
              <a:solidFill>
                <a:srgbClr val="25377F"/>
              </a:solidFill>
            </a:endParaRPr>
          </a:p>
        </p:txBody>
      </p:sp>
      <p:pic>
        <p:nvPicPr>
          <p:cNvPr id="4" name="Afbeelding 3">
            <a:extLst>
              <a:ext uri="{FF2B5EF4-FFF2-40B4-BE49-F238E27FC236}">
                <a16:creationId xmlns:a16="http://schemas.microsoft.com/office/drawing/2014/main" id="{DCB8264F-7DFD-4237-88F9-6CA710FEF219}"/>
              </a:ext>
            </a:extLst>
          </p:cNvPr>
          <p:cNvPicPr>
            <a:picLocks noChangeAspect="1"/>
          </p:cNvPicPr>
          <p:nvPr/>
        </p:nvPicPr>
        <p:blipFill>
          <a:blip r:embed="rId4"/>
          <a:stretch>
            <a:fillRect/>
          </a:stretch>
        </p:blipFill>
        <p:spPr>
          <a:xfrm>
            <a:off x="12253230" y="3090619"/>
            <a:ext cx="4075813" cy="3869205"/>
          </a:xfrm>
          <a:prstGeom prst="rect">
            <a:avLst/>
          </a:prstGeom>
        </p:spPr>
      </p:pic>
      <p:pic>
        <p:nvPicPr>
          <p:cNvPr id="6" name="Afbeelding 5">
            <a:extLst>
              <a:ext uri="{FF2B5EF4-FFF2-40B4-BE49-F238E27FC236}">
                <a16:creationId xmlns:a16="http://schemas.microsoft.com/office/drawing/2014/main" id="{866DECC3-62D8-4BB2-9689-09E0B0E9CC8E}"/>
              </a:ext>
            </a:extLst>
          </p:cNvPr>
          <p:cNvPicPr>
            <a:picLocks noChangeAspect="1"/>
          </p:cNvPicPr>
          <p:nvPr/>
        </p:nvPicPr>
        <p:blipFill>
          <a:blip r:embed="rId5"/>
          <a:stretch>
            <a:fillRect/>
          </a:stretch>
        </p:blipFill>
        <p:spPr>
          <a:xfrm>
            <a:off x="17562484" y="3551856"/>
            <a:ext cx="3903612" cy="3676217"/>
          </a:xfrm>
          <a:prstGeom prst="rect">
            <a:avLst/>
          </a:prstGeom>
        </p:spPr>
      </p:pic>
      <p:pic>
        <p:nvPicPr>
          <p:cNvPr id="11" name="Afbeelding 10">
            <a:extLst>
              <a:ext uri="{FF2B5EF4-FFF2-40B4-BE49-F238E27FC236}">
                <a16:creationId xmlns:a16="http://schemas.microsoft.com/office/drawing/2014/main" id="{A91C306E-A210-4DD1-BD14-A06878F097E2}"/>
              </a:ext>
            </a:extLst>
          </p:cNvPr>
          <p:cNvPicPr>
            <a:picLocks noChangeAspect="1"/>
          </p:cNvPicPr>
          <p:nvPr/>
        </p:nvPicPr>
        <p:blipFill>
          <a:blip r:embed="rId6"/>
          <a:stretch>
            <a:fillRect/>
          </a:stretch>
        </p:blipFill>
        <p:spPr>
          <a:xfrm>
            <a:off x="13722516" y="7045061"/>
            <a:ext cx="3768121" cy="3676217"/>
          </a:xfrm>
          <a:prstGeom prst="rect">
            <a:avLst/>
          </a:prstGeom>
        </p:spPr>
      </p:pic>
      <p:pic>
        <p:nvPicPr>
          <p:cNvPr id="12" name="Afbeelding 11">
            <a:extLst>
              <a:ext uri="{FF2B5EF4-FFF2-40B4-BE49-F238E27FC236}">
                <a16:creationId xmlns:a16="http://schemas.microsoft.com/office/drawing/2014/main" id="{752884AB-D166-45E3-A47D-B6381F96AF85}"/>
              </a:ext>
            </a:extLst>
          </p:cNvPr>
          <p:cNvPicPr>
            <a:picLocks noChangeAspect="1"/>
          </p:cNvPicPr>
          <p:nvPr/>
        </p:nvPicPr>
        <p:blipFill>
          <a:blip r:embed="rId7"/>
          <a:stretch>
            <a:fillRect/>
          </a:stretch>
        </p:blipFill>
        <p:spPr>
          <a:xfrm>
            <a:off x="12696429" y="10003321"/>
            <a:ext cx="3788821" cy="3511589"/>
          </a:xfrm>
          <a:prstGeom prst="rect">
            <a:avLst/>
          </a:prstGeom>
        </p:spPr>
      </p:pic>
      <p:pic>
        <p:nvPicPr>
          <p:cNvPr id="13" name="Afbeelding 12">
            <a:extLst>
              <a:ext uri="{FF2B5EF4-FFF2-40B4-BE49-F238E27FC236}">
                <a16:creationId xmlns:a16="http://schemas.microsoft.com/office/drawing/2014/main" id="{847D3D77-6380-4E92-A2CD-BC97E7AFFB05}"/>
              </a:ext>
            </a:extLst>
          </p:cNvPr>
          <p:cNvPicPr>
            <a:picLocks noChangeAspect="1"/>
          </p:cNvPicPr>
          <p:nvPr/>
        </p:nvPicPr>
        <p:blipFill>
          <a:blip r:embed="rId8"/>
          <a:stretch>
            <a:fillRect/>
          </a:stretch>
        </p:blipFill>
        <p:spPr>
          <a:xfrm>
            <a:off x="9545879" y="5944017"/>
            <a:ext cx="3768121" cy="3621785"/>
          </a:xfrm>
          <a:prstGeom prst="rect">
            <a:avLst/>
          </a:prstGeom>
        </p:spPr>
      </p:pic>
      <p:pic>
        <p:nvPicPr>
          <p:cNvPr id="14" name="Afbeelding 13">
            <a:extLst>
              <a:ext uri="{FF2B5EF4-FFF2-40B4-BE49-F238E27FC236}">
                <a16:creationId xmlns:a16="http://schemas.microsoft.com/office/drawing/2014/main" id="{D717996F-75E9-44CB-8D4B-8BC2E6135254}"/>
              </a:ext>
            </a:extLst>
          </p:cNvPr>
          <p:cNvPicPr>
            <a:picLocks noChangeAspect="1"/>
          </p:cNvPicPr>
          <p:nvPr/>
        </p:nvPicPr>
        <p:blipFill>
          <a:blip r:embed="rId9"/>
          <a:stretch>
            <a:fillRect/>
          </a:stretch>
        </p:blipFill>
        <p:spPr>
          <a:xfrm>
            <a:off x="8602242" y="9565802"/>
            <a:ext cx="3709724" cy="3620117"/>
          </a:xfrm>
          <a:prstGeom prst="rect">
            <a:avLst/>
          </a:prstGeom>
        </p:spPr>
      </p:pic>
      <p:sp>
        <p:nvSpPr>
          <p:cNvPr id="22" name="Shape 309">
            <a:extLst>
              <a:ext uri="{FF2B5EF4-FFF2-40B4-BE49-F238E27FC236}">
                <a16:creationId xmlns:a16="http://schemas.microsoft.com/office/drawing/2014/main" id="{25A47966-57C6-49AE-A284-953DDC165279}"/>
              </a:ext>
            </a:extLst>
          </p:cNvPr>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grpSp>
        <p:nvGrpSpPr>
          <p:cNvPr id="18" name="Groep 17">
            <a:extLst>
              <a:ext uri="{FF2B5EF4-FFF2-40B4-BE49-F238E27FC236}">
                <a16:creationId xmlns:a16="http://schemas.microsoft.com/office/drawing/2014/main" id="{550BFC1B-BA4D-45AF-9164-7A0A22C9EC69}"/>
              </a:ext>
            </a:extLst>
          </p:cNvPr>
          <p:cNvGrpSpPr/>
          <p:nvPr/>
        </p:nvGrpSpPr>
        <p:grpSpPr>
          <a:xfrm>
            <a:off x="17662362" y="7472915"/>
            <a:ext cx="3898027" cy="3750932"/>
            <a:chOff x="17036696" y="9233963"/>
            <a:chExt cx="3898027" cy="3750932"/>
          </a:xfrm>
        </p:grpSpPr>
        <p:pic>
          <p:nvPicPr>
            <p:cNvPr id="15" name="Afbeelding 14">
              <a:extLst>
                <a:ext uri="{FF2B5EF4-FFF2-40B4-BE49-F238E27FC236}">
                  <a16:creationId xmlns:a16="http://schemas.microsoft.com/office/drawing/2014/main" id="{DE9609D8-8CBA-4C35-B6C8-A7F498889836}"/>
                </a:ext>
              </a:extLst>
            </p:cNvPr>
            <p:cNvPicPr>
              <a:picLocks noChangeAspect="1"/>
            </p:cNvPicPr>
            <p:nvPr/>
          </p:nvPicPr>
          <p:blipFill>
            <a:blip r:embed="rId10"/>
            <a:stretch>
              <a:fillRect/>
            </a:stretch>
          </p:blipFill>
          <p:spPr>
            <a:xfrm>
              <a:off x="17036696" y="9233963"/>
              <a:ext cx="3898027" cy="3750932"/>
            </a:xfrm>
            <a:prstGeom prst="rect">
              <a:avLst/>
            </a:prstGeom>
          </p:spPr>
        </p:pic>
        <p:pic>
          <p:nvPicPr>
            <p:cNvPr id="17" name="Afbeelding 16">
              <a:extLst>
                <a:ext uri="{FF2B5EF4-FFF2-40B4-BE49-F238E27FC236}">
                  <a16:creationId xmlns:a16="http://schemas.microsoft.com/office/drawing/2014/main" id="{FA7E0F4B-ED6E-4199-B000-78846671FBB2}"/>
                </a:ext>
              </a:extLst>
            </p:cNvPr>
            <p:cNvPicPr>
              <a:picLocks noChangeAspect="1"/>
            </p:cNvPicPr>
            <p:nvPr/>
          </p:nvPicPr>
          <p:blipFill>
            <a:blip r:embed="rId11"/>
            <a:stretch>
              <a:fillRect/>
            </a:stretch>
          </p:blipFill>
          <p:spPr>
            <a:xfrm>
              <a:off x="17662361" y="10730510"/>
              <a:ext cx="702057" cy="493337"/>
            </a:xfrm>
            <a:prstGeom prst="rect">
              <a:avLst/>
            </a:prstGeom>
          </p:spPr>
        </p:pic>
      </p:grpSp>
      <p:pic>
        <p:nvPicPr>
          <p:cNvPr id="23" name="Afbeelding 22">
            <a:extLst>
              <a:ext uri="{FF2B5EF4-FFF2-40B4-BE49-F238E27FC236}">
                <a16:creationId xmlns:a16="http://schemas.microsoft.com/office/drawing/2014/main" id="{97B0B4A4-D2D0-A543-BBEA-D1459E0B180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
        <p:nvSpPr>
          <p:cNvPr id="16" name="Shape 125">
            <a:extLst>
              <a:ext uri="{FF2B5EF4-FFF2-40B4-BE49-F238E27FC236}">
                <a16:creationId xmlns:a16="http://schemas.microsoft.com/office/drawing/2014/main" id="{1178E691-88E8-E249-BF19-CEFB14A2AB87}"/>
              </a:ext>
            </a:extLst>
          </p:cNvPr>
          <p:cNvSpPr/>
          <p:nvPr/>
        </p:nvSpPr>
        <p:spPr>
          <a:xfrm>
            <a:off x="7196641" y="877562"/>
            <a:ext cx="13299764"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Van de mini’s tot en met JO10  </a:t>
            </a:r>
            <a:endParaRPr sz="7001" dirty="0"/>
          </a:p>
        </p:txBody>
      </p:sp>
    </p:spTree>
    <p:extLst>
      <p:ext uri="{BB962C8B-B14F-4D97-AF65-F5344CB8AC3E}">
        <p14:creationId xmlns:p14="http://schemas.microsoft.com/office/powerpoint/2010/main" val="629852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asted-image.pdf"/>
          <p:cNvPicPr>
            <a:picLocks noChangeAspect="1"/>
          </p:cNvPicPr>
          <p:nvPr/>
        </p:nvPicPr>
        <p:blipFill rotWithShape="1">
          <a:blip r:embed="rId2" cstate="print">
            <a:extLst>
              <a:ext uri="{28A0092B-C50C-407E-A947-70E740481C1C}">
                <a14:useLocalDpi xmlns:a14="http://schemas.microsoft.com/office/drawing/2010/main" val="0"/>
              </a:ext>
            </a:extLst>
          </a:blip>
          <a:srcRect l="16424" t="617" r="1262" b="18324"/>
          <a:stretch/>
        </p:blipFill>
        <p:spPr>
          <a:xfrm>
            <a:off x="1" y="1"/>
            <a:ext cx="21691600" cy="14198601"/>
          </a:xfrm>
          <a:prstGeom prst="rect">
            <a:avLst/>
          </a:prstGeom>
          <a:ln w="3175">
            <a:miter lim="400000"/>
          </a:ln>
        </p:spPr>
      </p:pic>
      <p:pic>
        <p:nvPicPr>
          <p:cNvPr id="6" name="Afbeelding 5" descr="KNV_geveldoek3-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6788" y="3164059"/>
            <a:ext cx="6041884" cy="6186624"/>
          </a:xfrm>
          <a:prstGeom prst="rect">
            <a:avLst/>
          </a:prstGeom>
        </p:spPr>
      </p:pic>
      <p:sp>
        <p:nvSpPr>
          <p:cNvPr id="430" name="Shape 430"/>
          <p:cNvSpPr/>
          <p:nvPr/>
        </p:nvSpPr>
        <p:spPr>
          <a:xfrm>
            <a:off x="18335625" y="11180332"/>
            <a:ext cx="5122398" cy="133931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8000" b="1">
                <a:solidFill>
                  <a:srgbClr val="FFFFFF"/>
                </a:solidFill>
                <a:latin typeface="Arial"/>
                <a:ea typeface="Arial"/>
                <a:cs typeface="Arial"/>
                <a:sym typeface="Arial"/>
              </a:defRPr>
            </a:lvl1pPr>
          </a:lstStyle>
          <a:p>
            <a:r>
              <a:rPr dirty="0"/>
              <a:t>BEDANKT</a:t>
            </a:r>
          </a:p>
        </p:txBody>
      </p:sp>
      <p:sp>
        <p:nvSpPr>
          <p:cNvPr id="9" name="TextBox 8"/>
          <p:cNvSpPr txBox="1"/>
          <p:nvPr/>
        </p:nvSpPr>
        <p:spPr>
          <a:xfrm>
            <a:off x="25831767" y="-114306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10" name="TextBox 9"/>
          <p:cNvSpPr txBox="1"/>
          <p:nvPr/>
        </p:nvSpPr>
        <p:spPr>
          <a:xfrm>
            <a:off x="-2260633" y="200653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pic>
        <p:nvPicPr>
          <p:cNvPr id="13" name="pasted-image.pdf"/>
          <p:cNvPicPr>
            <a:picLocks noChangeAspect="1"/>
          </p:cNvPicPr>
          <p:nvPr/>
        </p:nvPicPr>
        <p:blipFill>
          <a:blip r:embed="rId4" cstate="print"/>
          <a:stretch>
            <a:fillRect/>
          </a:stretch>
        </p:blipFill>
        <p:spPr>
          <a:xfrm>
            <a:off x="-335154" y="-3910060"/>
            <a:ext cx="24769954" cy="22018721"/>
          </a:xfrm>
          <a:prstGeom prst="rect">
            <a:avLst/>
          </a:prstGeom>
          <a:ln w="3175">
            <a:miter lim="400000"/>
          </a:ln>
        </p:spPr>
      </p:pic>
      <p:sp>
        <p:nvSpPr>
          <p:cNvPr id="11" name="TextBox 10"/>
          <p:cNvSpPr txBox="1"/>
          <p:nvPr/>
        </p:nvSpPr>
        <p:spPr>
          <a:xfrm>
            <a:off x="-660433" y="680713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2" name="Tekstvak 1">
            <a:extLst>
              <a:ext uri="{FF2B5EF4-FFF2-40B4-BE49-F238E27FC236}">
                <a16:creationId xmlns:a16="http://schemas.microsoft.com/office/drawing/2014/main" id="{B29AECD2-454A-4B07-B62B-B2D30DEF2BE1}"/>
              </a:ext>
            </a:extLst>
          </p:cNvPr>
          <p:cNvSpPr txBox="1"/>
          <p:nvPr/>
        </p:nvSpPr>
        <p:spPr>
          <a:xfrm>
            <a:off x="7520283" y="262797"/>
            <a:ext cx="15190236" cy="133931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r" defTabSz="821541"/>
            <a:r>
              <a:rPr lang="nl-NL" sz="8000" b="1" dirty="0">
                <a:solidFill>
                  <a:schemeClr val="bg1"/>
                </a:solidFill>
                <a:latin typeface="Arial" panose="020B0604020202020204" pitchFamily="34" charset="0"/>
                <a:cs typeface="Arial" panose="020B0604020202020204" pitchFamily="34" charset="0"/>
              </a:rPr>
              <a:t>Passende wedstrijdvormen!</a:t>
            </a:r>
          </a:p>
        </p:txBody>
      </p:sp>
      <p:pic>
        <p:nvPicPr>
          <p:cNvPr id="15" name="Afbeelding 14">
            <a:extLst>
              <a:ext uri="{FF2B5EF4-FFF2-40B4-BE49-F238E27FC236}">
                <a16:creationId xmlns:a16="http://schemas.microsoft.com/office/drawing/2014/main" id="{0376A544-F283-1C48-B45C-42B3E95816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623" y="3011049"/>
            <a:ext cx="6594049" cy="6625152"/>
          </a:xfrm>
          <a:prstGeom prst="rect">
            <a:avLst/>
          </a:prstGeom>
        </p:spPr>
      </p:pic>
    </p:spTree>
    <p:extLst>
      <p:ext uri="{BB962C8B-B14F-4D97-AF65-F5344CB8AC3E}">
        <p14:creationId xmlns:p14="http://schemas.microsoft.com/office/powerpoint/2010/main" val="303233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167951" y="1432559"/>
            <a:ext cx="24435791" cy="1349276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l"/>
            <a:endParaRPr lang="nl-NL" sz="3200" b="1" dirty="0">
              <a:solidFill>
                <a:schemeClr val="accent4"/>
              </a:solidFill>
              <a:latin typeface="Arial"/>
              <a:cs typeface="Arial"/>
            </a:endParaRPr>
          </a:p>
          <a:p>
            <a:pPr algn="l"/>
            <a:endParaRPr lang="nl-NL" sz="3200" b="1" dirty="0">
              <a:solidFill>
                <a:schemeClr val="accent4"/>
              </a:solidFill>
              <a:latin typeface="Arial"/>
              <a:cs typeface="Arial"/>
            </a:endParaRPr>
          </a:p>
          <a:p>
            <a:pPr lvl="1" indent="0" algn="l">
              <a:lnSpc>
                <a:spcPct val="90000"/>
              </a:lnSpc>
            </a:pPr>
            <a:endParaRPr lang="nl-NL" sz="3401" b="1" dirty="0">
              <a:solidFill>
                <a:srgbClr val="F36D20"/>
              </a:solidFill>
              <a:latin typeface="Arial"/>
              <a:cs typeface="Arial"/>
            </a:endParaRPr>
          </a:p>
          <a:p>
            <a:pPr lvl="1" indent="0" algn="l">
              <a:lnSpc>
                <a:spcPct val="90000"/>
              </a:lnSpc>
            </a:pPr>
            <a:endParaRPr lang="nl-NL" sz="3401" b="1" dirty="0">
              <a:solidFill>
                <a:srgbClr val="F36D20"/>
              </a:solidFill>
              <a:latin typeface="Arial"/>
              <a:cs typeface="Arial"/>
            </a:endParaRPr>
          </a:p>
          <a:p>
            <a:pPr lvl="1" indent="0" algn="l">
              <a:lnSpc>
                <a:spcPct val="90000"/>
              </a:lnSpc>
            </a:pPr>
            <a:endParaRPr lang="nl-NL" sz="3401" b="1" dirty="0">
              <a:solidFill>
                <a:srgbClr val="F36D20"/>
              </a:solidFill>
              <a:latin typeface="Arial"/>
              <a:cs typeface="Arial"/>
            </a:endParaRPr>
          </a:p>
          <a:p>
            <a:pPr lvl="1" indent="0" algn="l">
              <a:lnSpc>
                <a:spcPct val="90000"/>
              </a:lnSpc>
            </a:pPr>
            <a:r>
              <a:rPr lang="nl-NL" sz="3401" b="1" dirty="0">
                <a:solidFill>
                  <a:srgbClr val="F36D20"/>
                </a:solidFill>
                <a:latin typeface="Arial"/>
                <a:cs typeface="Arial"/>
              </a:rPr>
              <a:t>Aftrap</a:t>
            </a:r>
            <a:endParaRPr lang="nl-NL" sz="3401" dirty="0">
              <a:solidFill>
                <a:srgbClr val="F36D20"/>
              </a:solidFill>
              <a:latin typeface="Arial"/>
              <a:cs typeface="Arial"/>
            </a:endParaRPr>
          </a:p>
          <a:p>
            <a:pPr lvl="1" indent="0" algn="l">
              <a:lnSpc>
                <a:spcPct val="90000"/>
              </a:lnSpc>
            </a:pPr>
            <a:r>
              <a:rPr lang="nl-NL" sz="3401" dirty="0">
                <a:latin typeface="Arial"/>
                <a:cs typeface="Arial"/>
              </a:rPr>
              <a:t>De bal wordt in het spel gebracht door </a:t>
            </a:r>
            <a:r>
              <a:rPr lang="nl-NL" sz="3401" b="1" dirty="0">
                <a:latin typeface="Arial"/>
                <a:cs typeface="Arial"/>
              </a:rPr>
              <a:t>te passen, te dribbelen of te schieten</a:t>
            </a:r>
            <a:r>
              <a:rPr lang="nl-NL" sz="3401" dirty="0">
                <a:latin typeface="Arial"/>
                <a:cs typeface="Arial"/>
              </a:rPr>
              <a:t>. Direct scoren mag.</a:t>
            </a:r>
          </a:p>
          <a:p>
            <a:pPr algn="l"/>
            <a:endParaRPr lang="nl-NL" sz="2800" b="1" dirty="0">
              <a:solidFill>
                <a:schemeClr val="accent4"/>
              </a:solidFill>
              <a:latin typeface="Arial"/>
              <a:cs typeface="Arial"/>
            </a:endParaRPr>
          </a:p>
          <a:p>
            <a:pPr lvl="1" indent="0" algn="l">
              <a:lnSpc>
                <a:spcPct val="90000"/>
              </a:lnSpc>
            </a:pPr>
            <a:r>
              <a:rPr lang="nl-NL" sz="3401" b="1" dirty="0">
                <a:solidFill>
                  <a:srgbClr val="F36D20"/>
                </a:solidFill>
                <a:latin typeface="Arial"/>
                <a:cs typeface="Arial"/>
              </a:rPr>
              <a:t>Achterbal</a:t>
            </a:r>
            <a:endParaRPr lang="nl-NL" sz="3401" dirty="0">
              <a:solidFill>
                <a:srgbClr val="F36D20"/>
              </a:solidFill>
              <a:latin typeface="Arial"/>
              <a:cs typeface="Arial"/>
            </a:endParaRPr>
          </a:p>
          <a:p>
            <a:pPr lvl="1" indent="0" algn="l">
              <a:lnSpc>
                <a:spcPct val="90000"/>
              </a:lnSpc>
            </a:pPr>
            <a:r>
              <a:rPr lang="nl-NL" sz="3401" dirty="0">
                <a:latin typeface="Arial"/>
                <a:cs typeface="Arial"/>
              </a:rPr>
              <a:t>De bal wordt in het spel gebracht door </a:t>
            </a:r>
            <a:r>
              <a:rPr lang="nl-NL" sz="3401" b="1" dirty="0">
                <a:latin typeface="Arial"/>
                <a:cs typeface="Arial"/>
              </a:rPr>
              <a:t>vanaf de grond te passen, te schieten of te dribbelen</a:t>
            </a:r>
            <a:r>
              <a:rPr lang="nl-NL" sz="3401" dirty="0">
                <a:latin typeface="Arial"/>
                <a:cs typeface="Arial"/>
              </a:rPr>
              <a:t>. </a:t>
            </a:r>
          </a:p>
          <a:p>
            <a:pPr lvl="1" indent="0" algn="l">
              <a:lnSpc>
                <a:spcPct val="90000"/>
              </a:lnSpc>
            </a:pPr>
            <a:endParaRPr lang="nl-NL" sz="2800" b="1" dirty="0">
              <a:solidFill>
                <a:srgbClr val="E55428"/>
              </a:solidFill>
              <a:latin typeface="Arial"/>
              <a:cs typeface="Arial"/>
            </a:endParaRPr>
          </a:p>
          <a:p>
            <a:pPr lvl="1" indent="0" algn="l">
              <a:lnSpc>
                <a:spcPct val="90000"/>
              </a:lnSpc>
            </a:pPr>
            <a:r>
              <a:rPr lang="nl-NL" sz="3401" b="1" dirty="0">
                <a:solidFill>
                  <a:srgbClr val="F36D20"/>
                </a:solidFill>
                <a:latin typeface="Arial"/>
                <a:cs typeface="Arial"/>
              </a:rPr>
              <a:t>Hoekschop</a:t>
            </a:r>
            <a:r>
              <a:rPr lang="nl-NL" sz="3401" dirty="0">
                <a:solidFill>
                  <a:srgbClr val="F36D20"/>
                </a:solidFill>
                <a:latin typeface="Arial"/>
                <a:cs typeface="Arial"/>
              </a:rPr>
              <a:t> </a:t>
            </a:r>
          </a:p>
          <a:p>
            <a:pPr lvl="1" indent="0" algn="l">
              <a:lnSpc>
                <a:spcPct val="90000"/>
              </a:lnSpc>
            </a:pPr>
            <a:r>
              <a:rPr lang="nl-NL" sz="3401" dirty="0">
                <a:latin typeface="Arial"/>
                <a:cs typeface="Arial"/>
              </a:rPr>
              <a:t>De bal wordt vanuit de hoek </a:t>
            </a:r>
            <a:r>
              <a:rPr lang="nl-NL" sz="3401" b="1" dirty="0">
                <a:latin typeface="Arial"/>
                <a:cs typeface="Arial"/>
              </a:rPr>
              <a:t>gedribbeld, </a:t>
            </a:r>
            <a:r>
              <a:rPr lang="nl-NL" sz="3401" b="1" dirty="0" err="1">
                <a:latin typeface="Arial"/>
                <a:cs typeface="Arial"/>
              </a:rPr>
              <a:t>gepasst</a:t>
            </a:r>
            <a:r>
              <a:rPr lang="nl-NL" sz="3401" b="1" dirty="0">
                <a:latin typeface="Arial"/>
                <a:cs typeface="Arial"/>
              </a:rPr>
              <a:t> </a:t>
            </a:r>
            <a:r>
              <a:rPr lang="nl-NL" sz="3401" dirty="0">
                <a:latin typeface="Arial"/>
                <a:cs typeface="Arial"/>
              </a:rPr>
              <a:t>of</a:t>
            </a:r>
            <a:r>
              <a:rPr lang="nl-NL" sz="3401" b="1" dirty="0">
                <a:latin typeface="Arial"/>
                <a:cs typeface="Arial"/>
              </a:rPr>
              <a:t> geschoten</a:t>
            </a:r>
            <a:r>
              <a:rPr lang="nl-NL" sz="3401" dirty="0">
                <a:latin typeface="Arial"/>
                <a:cs typeface="Arial"/>
              </a:rPr>
              <a:t>. Direct scoren mag.</a:t>
            </a:r>
          </a:p>
          <a:p>
            <a:pPr marL="571508" lvl="1" indent="-571508" algn="l">
              <a:lnSpc>
                <a:spcPct val="90000"/>
              </a:lnSpc>
              <a:buFont typeface="Arial"/>
              <a:buChar char="•"/>
            </a:pPr>
            <a:endParaRPr lang="nl-NL" sz="2800" dirty="0">
              <a:solidFill>
                <a:srgbClr val="1C266C"/>
              </a:solidFill>
              <a:latin typeface="Arial"/>
              <a:cs typeface="Arial"/>
            </a:endParaRPr>
          </a:p>
          <a:p>
            <a:pPr lvl="1" indent="0" algn="l">
              <a:lnSpc>
                <a:spcPct val="90000"/>
              </a:lnSpc>
            </a:pPr>
            <a:r>
              <a:rPr lang="nl-NL" sz="3401" b="1" dirty="0">
                <a:solidFill>
                  <a:srgbClr val="F36D20"/>
                </a:solidFill>
                <a:latin typeface="Arial"/>
                <a:cs typeface="Arial"/>
              </a:rPr>
              <a:t>Uitbal</a:t>
            </a:r>
            <a:endParaRPr lang="nl-NL" sz="3401" dirty="0">
              <a:solidFill>
                <a:srgbClr val="F36D20"/>
              </a:solidFill>
              <a:latin typeface="Arial"/>
              <a:cs typeface="Arial"/>
            </a:endParaRPr>
          </a:p>
          <a:p>
            <a:pPr lvl="1" indent="0" algn="l">
              <a:lnSpc>
                <a:spcPct val="90000"/>
              </a:lnSpc>
            </a:pPr>
            <a:r>
              <a:rPr lang="nl-NL" sz="3401" dirty="0">
                <a:latin typeface="Arial"/>
                <a:cs typeface="Arial"/>
              </a:rPr>
              <a:t>De bal wordt </a:t>
            </a:r>
            <a:r>
              <a:rPr lang="nl-NL" sz="3401" b="1" dirty="0" err="1">
                <a:latin typeface="Arial"/>
                <a:cs typeface="Arial"/>
              </a:rPr>
              <a:t>ingedribbeld</a:t>
            </a:r>
            <a:r>
              <a:rPr lang="nl-NL" sz="3401" dirty="0">
                <a:latin typeface="Arial"/>
                <a:cs typeface="Arial"/>
              </a:rPr>
              <a:t>. Inpassen of inschieten is niet toegestaan. Na </a:t>
            </a:r>
            <a:r>
              <a:rPr lang="nl-NL" sz="3401" dirty="0" err="1">
                <a:latin typeface="Arial"/>
                <a:cs typeface="Arial"/>
              </a:rPr>
              <a:t>indribbelen</a:t>
            </a:r>
            <a:r>
              <a:rPr lang="nl-NL" sz="3401" dirty="0">
                <a:latin typeface="Arial"/>
                <a:cs typeface="Arial"/>
              </a:rPr>
              <a:t> mag dezelfde speler direct scoren. </a:t>
            </a:r>
          </a:p>
          <a:p>
            <a:pPr lvl="1" indent="0" algn="l">
              <a:lnSpc>
                <a:spcPct val="90000"/>
              </a:lnSpc>
            </a:pPr>
            <a:endParaRPr lang="nl-NL" sz="2800" b="1" dirty="0">
              <a:solidFill>
                <a:srgbClr val="1C266C"/>
              </a:solidFill>
              <a:latin typeface="Arial"/>
              <a:cs typeface="Arial"/>
            </a:endParaRPr>
          </a:p>
          <a:p>
            <a:pPr lvl="1" indent="0" algn="l">
              <a:lnSpc>
                <a:spcPct val="90000"/>
              </a:lnSpc>
            </a:pPr>
            <a:r>
              <a:rPr lang="nl-NL" sz="3401" b="1" dirty="0">
                <a:solidFill>
                  <a:srgbClr val="F36D20"/>
                </a:solidFill>
                <a:latin typeface="Arial"/>
                <a:cs typeface="Arial"/>
              </a:rPr>
              <a:t>Vrije bal</a:t>
            </a:r>
            <a:endParaRPr lang="nl-NL" sz="3401" dirty="0">
              <a:solidFill>
                <a:srgbClr val="F36D20"/>
              </a:solidFill>
              <a:latin typeface="Arial"/>
              <a:cs typeface="Arial"/>
            </a:endParaRPr>
          </a:p>
          <a:p>
            <a:pPr lvl="1" indent="0" algn="l">
              <a:lnSpc>
                <a:spcPct val="90000"/>
              </a:lnSpc>
            </a:pPr>
            <a:r>
              <a:rPr lang="nl-NL" sz="3401" dirty="0">
                <a:latin typeface="Arial"/>
                <a:cs typeface="Arial"/>
              </a:rPr>
              <a:t>Een vrije bal mag genomen worden door de bal </a:t>
            </a:r>
            <a:r>
              <a:rPr lang="nl-NL" sz="3401" b="1" dirty="0">
                <a:latin typeface="Arial"/>
                <a:cs typeface="Arial"/>
              </a:rPr>
              <a:t>in te dribbelen, te passen of te schieten</a:t>
            </a:r>
            <a:r>
              <a:rPr lang="nl-NL" sz="3401" dirty="0">
                <a:latin typeface="Arial"/>
                <a:cs typeface="Arial"/>
              </a:rPr>
              <a:t>. </a:t>
            </a:r>
          </a:p>
          <a:p>
            <a:pPr lvl="1" indent="0" algn="l">
              <a:lnSpc>
                <a:spcPct val="90000"/>
              </a:lnSpc>
            </a:pPr>
            <a:endParaRPr lang="nl-NL" sz="2800" b="1" dirty="0">
              <a:solidFill>
                <a:srgbClr val="1C266C"/>
              </a:solidFill>
              <a:latin typeface="Arial"/>
              <a:cs typeface="Arial"/>
            </a:endParaRPr>
          </a:p>
          <a:p>
            <a:pPr lvl="1" indent="0" algn="l">
              <a:lnSpc>
                <a:spcPct val="90000"/>
              </a:lnSpc>
            </a:pPr>
            <a:r>
              <a:rPr lang="nl-NL" sz="3401" b="1" dirty="0">
                <a:solidFill>
                  <a:srgbClr val="F36D20"/>
                </a:solidFill>
                <a:latin typeface="Arial"/>
                <a:cs typeface="Arial"/>
              </a:rPr>
              <a:t>Terugspeelbal</a:t>
            </a:r>
            <a:endParaRPr lang="nl-NL" sz="3401" dirty="0">
              <a:solidFill>
                <a:srgbClr val="F36D20"/>
              </a:solidFill>
              <a:latin typeface="Arial"/>
              <a:cs typeface="Arial"/>
            </a:endParaRPr>
          </a:p>
          <a:p>
            <a:pPr algn="l"/>
            <a:r>
              <a:rPr lang="nl-NL" sz="3401" dirty="0">
                <a:solidFill>
                  <a:srgbClr val="1C266C"/>
                </a:solidFill>
                <a:latin typeface="Arial"/>
                <a:cs typeface="Arial"/>
              </a:rPr>
              <a:t>    </a:t>
            </a:r>
            <a:r>
              <a:rPr lang="nl-NL" sz="3401" dirty="0">
                <a:latin typeface="Arial"/>
                <a:cs typeface="Arial"/>
              </a:rPr>
              <a:t>Een terugspeelbal door een medespeler mag door de keeper niet met de handen opgepakt worden.</a:t>
            </a:r>
          </a:p>
          <a:p>
            <a:pPr algn="l"/>
            <a:endParaRPr lang="nl-NL" sz="2800" b="1" dirty="0">
              <a:solidFill>
                <a:srgbClr val="1C266C"/>
              </a:solidFill>
              <a:latin typeface="Arial"/>
              <a:cs typeface="Arial"/>
            </a:endParaRPr>
          </a:p>
          <a:p>
            <a:pPr algn="l">
              <a:lnSpc>
                <a:spcPct val="90000"/>
              </a:lnSpc>
            </a:pPr>
            <a:r>
              <a:rPr lang="nl-NL" sz="3401" b="1" dirty="0">
                <a:solidFill>
                  <a:srgbClr val="F36D20"/>
                </a:solidFill>
                <a:latin typeface="Arial"/>
                <a:cs typeface="Arial"/>
              </a:rPr>
              <a:t>    Afstand</a:t>
            </a:r>
            <a:endParaRPr lang="nl-NL" sz="3401" dirty="0">
              <a:solidFill>
                <a:srgbClr val="F36D20"/>
              </a:solidFill>
              <a:latin typeface="Arial"/>
              <a:cs typeface="Arial"/>
            </a:endParaRPr>
          </a:p>
          <a:p>
            <a:pPr algn="l">
              <a:lnSpc>
                <a:spcPct val="90000"/>
              </a:lnSpc>
            </a:pPr>
            <a:r>
              <a:rPr lang="nl-NL" sz="3401" dirty="0">
                <a:solidFill>
                  <a:srgbClr val="1C266C"/>
                </a:solidFill>
                <a:latin typeface="Arial"/>
                <a:cs typeface="Arial"/>
              </a:rPr>
              <a:t>    </a:t>
            </a:r>
            <a:r>
              <a:rPr lang="nl-NL" sz="3401" dirty="0">
                <a:latin typeface="Arial"/>
                <a:cs typeface="Arial"/>
              </a:rPr>
              <a:t>De tegenstander staat minimaal op </a:t>
            </a:r>
            <a:r>
              <a:rPr lang="nl-NL" sz="3401" b="1" dirty="0">
                <a:latin typeface="Arial"/>
                <a:cs typeface="Arial"/>
              </a:rPr>
              <a:t>5 meter </a:t>
            </a:r>
            <a:r>
              <a:rPr lang="nl-NL" sz="3401" dirty="0">
                <a:latin typeface="Arial"/>
                <a:cs typeface="Arial"/>
              </a:rPr>
              <a:t>afstand bij elke spelhervatting.</a:t>
            </a:r>
          </a:p>
          <a:p>
            <a:pPr algn="l">
              <a:lnSpc>
                <a:spcPct val="90000"/>
              </a:lnSpc>
            </a:pPr>
            <a:endParaRPr lang="nl-NL" sz="3401" b="1" dirty="0">
              <a:solidFill>
                <a:srgbClr val="1C266C"/>
              </a:solidFill>
              <a:latin typeface="Arial"/>
              <a:cs typeface="Arial"/>
            </a:endParaRPr>
          </a:p>
          <a:p>
            <a:pPr marL="762020" indent="-762020" algn="l">
              <a:buFont typeface="Arial"/>
              <a:buChar char="•"/>
            </a:pPr>
            <a:endParaRPr lang="nl-NL" sz="3200" dirty="0">
              <a:solidFill>
                <a:schemeClr val="tx1"/>
              </a:solidFill>
              <a:latin typeface="Arial"/>
              <a:cs typeface="Arial"/>
            </a:endParaRPr>
          </a:p>
          <a:p>
            <a:pPr algn="l"/>
            <a:endParaRPr lang="nl-NL" sz="3200" dirty="0">
              <a:solidFill>
                <a:schemeClr val="tx1"/>
              </a:solidFill>
              <a:latin typeface="Arial"/>
              <a:cs typeface="Arial"/>
            </a:endParaRPr>
          </a:p>
        </p:txBody>
      </p:sp>
      <p:sp>
        <p:nvSpPr>
          <p:cNvPr id="2" name="TextBox 1"/>
          <p:cNvSpPr txBox="1"/>
          <p:nvPr/>
        </p:nvSpPr>
        <p:spPr>
          <a:xfrm>
            <a:off x="4051998" y="4323746"/>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7" name="Shape 128"/>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sp>
        <p:nvSpPr>
          <p:cNvPr id="10" name="Shape 125">
            <a:extLst>
              <a:ext uri="{FF2B5EF4-FFF2-40B4-BE49-F238E27FC236}">
                <a16:creationId xmlns:a16="http://schemas.microsoft.com/office/drawing/2014/main" id="{64E4FB5C-B2B0-454C-A536-3BC5CCF8E4E7}"/>
              </a:ext>
            </a:extLst>
          </p:cNvPr>
          <p:cNvSpPr/>
          <p:nvPr/>
        </p:nvSpPr>
        <p:spPr>
          <a:xfrm>
            <a:off x="4659314" y="924556"/>
            <a:ext cx="11729976"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wedstrijdvormen</a:t>
            </a:r>
            <a:endParaRPr sz="7001" dirty="0"/>
          </a:p>
        </p:txBody>
      </p:sp>
      <p:sp>
        <p:nvSpPr>
          <p:cNvPr id="11" name="TextBox 8">
            <a:extLst>
              <a:ext uri="{FF2B5EF4-FFF2-40B4-BE49-F238E27FC236}">
                <a16:creationId xmlns:a16="http://schemas.microsoft.com/office/drawing/2014/main" id="{8E2F40F7-A0D1-4E9E-9D27-7E4FD523471C}"/>
              </a:ext>
            </a:extLst>
          </p:cNvPr>
          <p:cNvSpPr txBox="1"/>
          <p:nvPr/>
        </p:nvSpPr>
        <p:spPr>
          <a:xfrm>
            <a:off x="3547039" y="2051231"/>
            <a:ext cx="22042898" cy="7237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indent="0"/>
            <a:r>
              <a:rPr lang="nl-NL" sz="4000" b="1" dirty="0">
                <a:solidFill>
                  <a:srgbClr val="25377F"/>
                </a:solidFill>
                <a:latin typeface="Arial"/>
                <a:cs typeface="Arial"/>
              </a:rPr>
              <a:t>Spelregels 6 tegen 6 (O8 t/m O10) en 8 tegen 8 (O11 en O12):</a:t>
            </a:r>
          </a:p>
        </p:txBody>
      </p:sp>
      <p:pic>
        <p:nvPicPr>
          <p:cNvPr id="8" name="Afbeelding 7">
            <a:extLst>
              <a:ext uri="{FF2B5EF4-FFF2-40B4-BE49-F238E27FC236}">
                <a16:creationId xmlns:a16="http://schemas.microsoft.com/office/drawing/2014/main" id="{4C7BA5D1-2211-904C-9C6E-DAF2B5ED2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Tree>
    <p:extLst>
      <p:ext uri="{BB962C8B-B14F-4D97-AF65-F5344CB8AC3E}">
        <p14:creationId xmlns:p14="http://schemas.microsoft.com/office/powerpoint/2010/main" val="4063360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 calcmode="lin" valueType="num">
                                      <p:cBhvr additive="base">
                                        <p:cTn id="1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 calcmode="lin" valueType="num">
                                      <p:cBhvr additive="base">
                                        <p:cTn id="2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 calcmode="lin" valueType="num">
                                      <p:cBhvr additive="base">
                                        <p:cTn id="2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 calcmode="lin" valueType="num">
                                      <p:cBhvr additive="base">
                                        <p:cTn id="3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anim calcmode="lin" valueType="num">
                                      <p:cBhvr additive="base">
                                        <p:cTn id="37"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5" end="15"/>
                                            </p:txEl>
                                          </p:spTgt>
                                        </p:tgtEl>
                                        <p:attrNameLst>
                                          <p:attrName>style.visibility</p:attrName>
                                        </p:attrNameLst>
                                      </p:cBhvr>
                                      <p:to>
                                        <p:strVal val="visible"/>
                                      </p:to>
                                    </p:set>
                                    <p:anim calcmode="lin" valueType="num">
                                      <p:cBhvr additive="base">
                                        <p:cTn id="41"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17" end="17"/>
                                            </p:txEl>
                                          </p:spTgt>
                                        </p:tgtEl>
                                        <p:attrNameLst>
                                          <p:attrName>style.visibility</p:attrName>
                                        </p:attrNameLst>
                                      </p:cBhvr>
                                      <p:to>
                                        <p:strVal val="visible"/>
                                      </p:to>
                                    </p:set>
                                    <p:anim calcmode="lin" valueType="num">
                                      <p:cBhvr additive="base">
                                        <p:cTn id="47" dur="500" fill="hold"/>
                                        <p:tgtEl>
                                          <p:spTgt spid="6">
                                            <p:txEl>
                                              <p:pRg st="17" end="1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7" end="1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8" end="18"/>
                                            </p:txEl>
                                          </p:spTgt>
                                        </p:tgtEl>
                                        <p:attrNameLst>
                                          <p:attrName>style.visibility</p:attrName>
                                        </p:attrNameLst>
                                      </p:cBhvr>
                                      <p:to>
                                        <p:strVal val="visible"/>
                                      </p:to>
                                    </p:set>
                                    <p:anim calcmode="lin" valueType="num">
                                      <p:cBhvr additive="base">
                                        <p:cTn id="51" dur="500" fill="hold"/>
                                        <p:tgtEl>
                                          <p:spTgt spid="6">
                                            <p:txEl>
                                              <p:pRg st="18" end="1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20" end="20"/>
                                            </p:txEl>
                                          </p:spTgt>
                                        </p:tgtEl>
                                        <p:attrNameLst>
                                          <p:attrName>style.visibility</p:attrName>
                                        </p:attrNameLst>
                                      </p:cBhvr>
                                      <p:to>
                                        <p:strVal val="visible"/>
                                      </p:to>
                                    </p:set>
                                    <p:anim calcmode="lin" valueType="num">
                                      <p:cBhvr additive="base">
                                        <p:cTn id="57" dur="500" fill="hold"/>
                                        <p:tgtEl>
                                          <p:spTgt spid="6">
                                            <p:txEl>
                                              <p:pRg st="20" end="2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20" end="2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21" end="21"/>
                                            </p:txEl>
                                          </p:spTgt>
                                        </p:tgtEl>
                                        <p:attrNameLst>
                                          <p:attrName>style.visibility</p:attrName>
                                        </p:attrNameLst>
                                      </p:cBhvr>
                                      <p:to>
                                        <p:strVal val="visible"/>
                                      </p:to>
                                    </p:set>
                                    <p:anim calcmode="lin" valueType="num">
                                      <p:cBhvr additive="base">
                                        <p:cTn id="61" dur="500" fill="hold"/>
                                        <p:tgtEl>
                                          <p:spTgt spid="6">
                                            <p:txEl>
                                              <p:pRg st="21" end="2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1" end="2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23" end="23"/>
                                            </p:txEl>
                                          </p:spTgt>
                                        </p:tgtEl>
                                        <p:attrNameLst>
                                          <p:attrName>style.visibility</p:attrName>
                                        </p:attrNameLst>
                                      </p:cBhvr>
                                      <p:to>
                                        <p:strVal val="visible"/>
                                      </p:to>
                                    </p:set>
                                    <p:anim calcmode="lin" valueType="num">
                                      <p:cBhvr additive="base">
                                        <p:cTn id="67" dur="500" fill="hold"/>
                                        <p:tgtEl>
                                          <p:spTgt spid="6">
                                            <p:txEl>
                                              <p:pRg st="23" end="2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3" end="2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6">
                                            <p:txEl>
                                              <p:pRg st="24" end="24"/>
                                            </p:txEl>
                                          </p:spTgt>
                                        </p:tgtEl>
                                        <p:attrNameLst>
                                          <p:attrName>style.visibility</p:attrName>
                                        </p:attrNameLst>
                                      </p:cBhvr>
                                      <p:to>
                                        <p:strVal val="visible"/>
                                      </p:to>
                                    </p:set>
                                    <p:anim calcmode="lin" valueType="num">
                                      <p:cBhvr additive="base">
                                        <p:cTn id="71" dur="500" fill="hold"/>
                                        <p:tgtEl>
                                          <p:spTgt spid="6">
                                            <p:txEl>
                                              <p:pRg st="24" end="2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24" end="2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1704885" y="6194550"/>
            <a:ext cx="13244492" cy="48827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l"/>
            <a:endParaRPr lang="nl-NL" sz="3200" b="1" dirty="0">
              <a:latin typeface="Arial"/>
              <a:cs typeface="Arial"/>
            </a:endParaRPr>
          </a:p>
          <a:p>
            <a:pPr algn="l"/>
            <a:endParaRPr lang="nl-NL" sz="3200" b="1" dirty="0">
              <a:latin typeface="Arial"/>
              <a:cs typeface="Arial"/>
            </a:endParaRPr>
          </a:p>
          <a:p>
            <a:pPr algn="l"/>
            <a:endParaRPr lang="nl-NL" sz="3200" b="1" dirty="0">
              <a:latin typeface="Arial"/>
              <a:cs typeface="Arial"/>
            </a:endParaRPr>
          </a:p>
          <a:p>
            <a:pPr lvl="1" indent="0" algn="l">
              <a:lnSpc>
                <a:spcPct val="90000"/>
              </a:lnSpc>
            </a:pPr>
            <a:r>
              <a:rPr lang="nl-NL" sz="3401" b="1" dirty="0">
                <a:latin typeface="Arial"/>
                <a:cs typeface="Arial"/>
              </a:rPr>
              <a:t>O7			: 	7,5 min. per wedstrijd</a:t>
            </a:r>
          </a:p>
          <a:p>
            <a:pPr lvl="1" indent="0" algn="l">
              <a:lnSpc>
                <a:spcPct val="90000"/>
              </a:lnSpc>
            </a:pPr>
            <a:endParaRPr lang="nl-NL" sz="3401" b="1" dirty="0">
              <a:latin typeface="Arial"/>
              <a:cs typeface="Arial"/>
            </a:endParaRPr>
          </a:p>
          <a:p>
            <a:pPr lvl="1" indent="0" algn="l">
              <a:lnSpc>
                <a:spcPct val="90000"/>
              </a:lnSpc>
            </a:pPr>
            <a:r>
              <a:rPr lang="nl-NL" sz="3401" b="1" dirty="0">
                <a:latin typeface="Arial"/>
                <a:cs typeface="Arial"/>
              </a:rPr>
              <a:t>O8/O9		:	2x 20 min, 2x 2 min. time-out en 10 min. rust</a:t>
            </a:r>
          </a:p>
          <a:p>
            <a:pPr lvl="1" indent="0" algn="l">
              <a:lnSpc>
                <a:spcPct val="90000"/>
              </a:lnSpc>
            </a:pPr>
            <a:endParaRPr lang="nl-NL" sz="3401" b="1" dirty="0">
              <a:latin typeface="Arial"/>
              <a:cs typeface="Arial"/>
            </a:endParaRPr>
          </a:p>
          <a:p>
            <a:pPr lvl="1" indent="0" algn="l">
              <a:lnSpc>
                <a:spcPct val="90000"/>
              </a:lnSpc>
            </a:pPr>
            <a:r>
              <a:rPr lang="nl-NL" sz="3401" b="1" dirty="0">
                <a:latin typeface="Arial"/>
                <a:cs typeface="Arial"/>
              </a:rPr>
              <a:t>O10			:	2x 25 min, 2x 2 min. time-out en 10 min. rust </a:t>
            </a:r>
            <a:br>
              <a:rPr lang="nl-NL" sz="3401" b="1" dirty="0">
                <a:latin typeface="Arial"/>
                <a:cs typeface="Arial"/>
              </a:rPr>
            </a:br>
            <a:endParaRPr lang="nl-NL" sz="3401" b="1" dirty="0">
              <a:latin typeface="Arial"/>
              <a:cs typeface="Arial"/>
            </a:endParaRPr>
          </a:p>
          <a:p>
            <a:pPr lvl="1" indent="0" algn="l">
              <a:lnSpc>
                <a:spcPct val="90000"/>
              </a:lnSpc>
            </a:pPr>
            <a:r>
              <a:rPr lang="nl-NL" sz="3401" b="1" dirty="0">
                <a:latin typeface="Arial"/>
                <a:cs typeface="Arial"/>
              </a:rPr>
              <a:t>O11	/O12	:	2x 30 min, 2x 2 min. time-out en 10 min. rust</a:t>
            </a:r>
          </a:p>
        </p:txBody>
      </p:sp>
      <p:sp>
        <p:nvSpPr>
          <p:cNvPr id="2" name="TextBox 1"/>
          <p:cNvSpPr txBox="1"/>
          <p:nvPr/>
        </p:nvSpPr>
        <p:spPr>
          <a:xfrm>
            <a:off x="4051998" y="4323746"/>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7" name="Shape 128"/>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sp>
        <p:nvSpPr>
          <p:cNvPr id="10" name="Shape 125">
            <a:extLst>
              <a:ext uri="{FF2B5EF4-FFF2-40B4-BE49-F238E27FC236}">
                <a16:creationId xmlns:a16="http://schemas.microsoft.com/office/drawing/2014/main" id="{64E4FB5C-B2B0-454C-A536-3BC5CCF8E4E7}"/>
              </a:ext>
            </a:extLst>
          </p:cNvPr>
          <p:cNvSpPr/>
          <p:nvPr/>
        </p:nvSpPr>
        <p:spPr>
          <a:xfrm>
            <a:off x="4659314" y="924556"/>
            <a:ext cx="11729976"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wedstrijdvormen</a:t>
            </a:r>
            <a:endParaRPr sz="7001" dirty="0"/>
          </a:p>
        </p:txBody>
      </p:sp>
      <p:pic>
        <p:nvPicPr>
          <p:cNvPr id="9" name="pasted-image.pdf">
            <a:extLst>
              <a:ext uri="{FF2B5EF4-FFF2-40B4-BE49-F238E27FC236}">
                <a16:creationId xmlns:a16="http://schemas.microsoft.com/office/drawing/2014/main" id="{59753C48-3E01-42B0-9BCB-42B214BAE564}"/>
              </a:ext>
            </a:extLst>
          </p:cNvPr>
          <p:cNvPicPr>
            <a:picLocks noChangeAspect="1"/>
          </p:cNvPicPr>
          <p:nvPr/>
        </p:nvPicPr>
        <p:blipFill>
          <a:blip r:embed="rId3" cstate="print">
            <a:extLst>
              <a:ext uri="{28A0092B-C50C-407E-A947-70E740481C1C}">
                <a14:useLocalDpi xmlns:a14="http://schemas.microsoft.com/office/drawing/2010/main"/>
              </a:ext>
            </a:extLst>
          </a:blip>
          <a:srcRect t="22823"/>
          <a:stretch>
            <a:fillRect/>
          </a:stretch>
        </p:blipFill>
        <p:spPr>
          <a:xfrm>
            <a:off x="6689611" y="4999013"/>
            <a:ext cx="3275036" cy="1888242"/>
          </a:xfrm>
          <a:prstGeom prst="rect">
            <a:avLst/>
          </a:prstGeom>
          <a:ln w="3175">
            <a:miter lim="400000"/>
          </a:ln>
        </p:spPr>
      </p:pic>
      <p:pic>
        <p:nvPicPr>
          <p:cNvPr id="12" name="pasted-image.pdf">
            <a:extLst>
              <a:ext uri="{FF2B5EF4-FFF2-40B4-BE49-F238E27FC236}">
                <a16:creationId xmlns:a16="http://schemas.microsoft.com/office/drawing/2014/main" id="{ACBD0A25-652A-430D-87FC-890834B60843}"/>
              </a:ext>
            </a:extLst>
          </p:cNvPr>
          <p:cNvPicPr>
            <a:picLocks noChangeAspect="1"/>
          </p:cNvPicPr>
          <p:nvPr/>
        </p:nvPicPr>
        <p:blipFill>
          <a:blip r:embed="rId4" cstate="print">
            <a:extLst>
              <a:ext uri="{28A0092B-C50C-407E-A947-70E740481C1C}">
                <a14:useLocalDpi xmlns:a14="http://schemas.microsoft.com/office/drawing/2010/main"/>
              </a:ext>
            </a:extLst>
          </a:blip>
          <a:srcRect t="21581"/>
          <a:stretch>
            <a:fillRect/>
          </a:stretch>
        </p:blipFill>
        <p:spPr>
          <a:xfrm>
            <a:off x="18564549" y="4999014"/>
            <a:ext cx="3448420" cy="1903504"/>
          </a:xfrm>
          <a:prstGeom prst="rect">
            <a:avLst/>
          </a:prstGeom>
          <a:ln w="3175">
            <a:miter lim="400000"/>
          </a:ln>
        </p:spPr>
      </p:pic>
      <p:sp>
        <p:nvSpPr>
          <p:cNvPr id="13" name="TextBox 8">
            <a:extLst>
              <a:ext uri="{FF2B5EF4-FFF2-40B4-BE49-F238E27FC236}">
                <a16:creationId xmlns:a16="http://schemas.microsoft.com/office/drawing/2014/main" id="{A6BCB560-1274-4D58-BB10-7A83AA36EC4B}"/>
              </a:ext>
            </a:extLst>
          </p:cNvPr>
          <p:cNvSpPr txBox="1"/>
          <p:nvPr/>
        </p:nvSpPr>
        <p:spPr>
          <a:xfrm>
            <a:off x="15931247" y="6590907"/>
            <a:ext cx="8715024" cy="448542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l"/>
            <a:endParaRPr lang="nl-NL" sz="3200" b="1" dirty="0">
              <a:solidFill>
                <a:schemeClr val="accent4"/>
              </a:solidFill>
              <a:latin typeface="Arial"/>
              <a:cs typeface="Arial"/>
            </a:endParaRPr>
          </a:p>
          <a:p>
            <a:pPr algn="l"/>
            <a:endParaRPr lang="nl-NL" sz="3200" b="1" dirty="0">
              <a:solidFill>
                <a:schemeClr val="accent4"/>
              </a:solidFill>
              <a:latin typeface="Arial"/>
              <a:cs typeface="Arial"/>
            </a:endParaRPr>
          </a:p>
          <a:p>
            <a:pPr algn="l"/>
            <a:r>
              <a:rPr lang="nl-NL" sz="3401" b="1" dirty="0">
                <a:solidFill>
                  <a:srgbClr val="25377F"/>
                </a:solidFill>
                <a:latin typeface="Arial"/>
                <a:cs typeface="Arial"/>
              </a:rPr>
              <a:t>	</a:t>
            </a:r>
            <a:r>
              <a:rPr lang="nl-NL" sz="3401" b="1" dirty="0">
                <a:latin typeface="Arial"/>
                <a:cs typeface="Arial"/>
              </a:rPr>
              <a:t>O7			: 	</a:t>
            </a:r>
            <a:r>
              <a:rPr lang="nl-NL" sz="3401" b="1" dirty="0" err="1">
                <a:latin typeface="Arial"/>
                <a:cs typeface="Arial"/>
              </a:rPr>
              <a:t>Balmaat</a:t>
            </a:r>
            <a:r>
              <a:rPr lang="nl-NL" sz="3401" b="1" dirty="0">
                <a:latin typeface="Arial"/>
                <a:cs typeface="Arial"/>
              </a:rPr>
              <a:t> 3, 290 gram</a:t>
            </a:r>
          </a:p>
          <a:p>
            <a:pPr algn="l"/>
            <a:endParaRPr lang="nl-NL" sz="3200" b="1" dirty="0">
              <a:latin typeface="Arial"/>
              <a:cs typeface="Arial"/>
            </a:endParaRPr>
          </a:p>
          <a:p>
            <a:pPr algn="l"/>
            <a:endParaRPr lang="nl-NL" sz="3200" b="1" dirty="0">
              <a:latin typeface="Arial"/>
              <a:cs typeface="Arial"/>
            </a:endParaRPr>
          </a:p>
          <a:p>
            <a:pPr lvl="1" indent="0" algn="l">
              <a:lnSpc>
                <a:spcPct val="90000"/>
              </a:lnSpc>
            </a:pPr>
            <a:r>
              <a:rPr lang="nl-NL" sz="3401" b="1" dirty="0">
                <a:latin typeface="Arial"/>
                <a:cs typeface="Arial"/>
              </a:rPr>
              <a:t>O8/O9/O10	:	</a:t>
            </a:r>
            <a:r>
              <a:rPr lang="nl-NL" sz="3401" b="1" dirty="0" err="1">
                <a:latin typeface="Arial"/>
                <a:cs typeface="Arial"/>
              </a:rPr>
              <a:t>Balmaat</a:t>
            </a:r>
            <a:r>
              <a:rPr lang="nl-NL" sz="3401" b="1" dirty="0">
                <a:latin typeface="Arial"/>
                <a:cs typeface="Arial"/>
              </a:rPr>
              <a:t> 4, 290 gram</a:t>
            </a:r>
            <a:br>
              <a:rPr lang="nl-NL" sz="3401" b="1" dirty="0">
                <a:latin typeface="Arial"/>
                <a:cs typeface="Arial"/>
              </a:rPr>
            </a:br>
            <a:endParaRPr lang="nl-NL" sz="3401" b="1" dirty="0">
              <a:latin typeface="Arial"/>
              <a:cs typeface="Arial"/>
            </a:endParaRPr>
          </a:p>
          <a:p>
            <a:pPr lvl="1" indent="0" algn="l">
              <a:lnSpc>
                <a:spcPct val="90000"/>
              </a:lnSpc>
            </a:pPr>
            <a:endParaRPr lang="nl-NL" sz="3401" b="1" dirty="0">
              <a:latin typeface="Arial"/>
              <a:cs typeface="Arial"/>
            </a:endParaRPr>
          </a:p>
          <a:p>
            <a:pPr lvl="1" indent="0" algn="l">
              <a:lnSpc>
                <a:spcPct val="90000"/>
              </a:lnSpc>
            </a:pPr>
            <a:r>
              <a:rPr lang="nl-NL" sz="3401" b="1" dirty="0">
                <a:latin typeface="Arial"/>
                <a:cs typeface="Arial"/>
              </a:rPr>
              <a:t>O11/O12	: 	</a:t>
            </a:r>
            <a:r>
              <a:rPr lang="nl-NL" sz="3401" b="1" dirty="0" err="1">
                <a:latin typeface="Arial"/>
                <a:cs typeface="Arial"/>
              </a:rPr>
              <a:t>Balmaat</a:t>
            </a:r>
            <a:r>
              <a:rPr lang="nl-NL" sz="3401" b="1" dirty="0">
                <a:latin typeface="Arial"/>
                <a:cs typeface="Arial"/>
              </a:rPr>
              <a:t> 5, 320 gram</a:t>
            </a:r>
          </a:p>
        </p:txBody>
      </p:sp>
      <p:sp>
        <p:nvSpPr>
          <p:cNvPr id="14" name="TextBox 8">
            <a:extLst>
              <a:ext uri="{FF2B5EF4-FFF2-40B4-BE49-F238E27FC236}">
                <a16:creationId xmlns:a16="http://schemas.microsoft.com/office/drawing/2014/main" id="{48AE48D6-19C2-4FE6-AE65-A36ED9813F1A}"/>
              </a:ext>
            </a:extLst>
          </p:cNvPr>
          <p:cNvSpPr txBox="1"/>
          <p:nvPr/>
        </p:nvSpPr>
        <p:spPr>
          <a:xfrm>
            <a:off x="1704883" y="11959421"/>
            <a:ext cx="22042898" cy="133931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indent="0"/>
            <a:r>
              <a:rPr lang="nl-NL" sz="4000" b="1" dirty="0">
                <a:solidFill>
                  <a:srgbClr val="FFFF00"/>
                </a:solidFill>
                <a:latin typeface="Arial"/>
                <a:cs typeface="Arial"/>
              </a:rPr>
              <a:t>Na de time-out wordt het spel hervat met een aftrap door het team dat balbezit had op het moment dat gefloten werd voor de time-out.</a:t>
            </a:r>
          </a:p>
        </p:txBody>
      </p:sp>
      <p:pic>
        <p:nvPicPr>
          <p:cNvPr id="16" name="Afbeelding 15">
            <a:extLst>
              <a:ext uri="{FF2B5EF4-FFF2-40B4-BE49-F238E27FC236}">
                <a16:creationId xmlns:a16="http://schemas.microsoft.com/office/drawing/2014/main" id="{936EAD7C-62E0-B24D-8F63-6F857B223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553" y="179214"/>
            <a:ext cx="2463872" cy="2475494"/>
          </a:xfrm>
          <a:prstGeom prst="rect">
            <a:avLst/>
          </a:prstGeom>
        </p:spPr>
      </p:pic>
      <p:sp>
        <p:nvSpPr>
          <p:cNvPr id="15" name="TextBox 8">
            <a:extLst>
              <a:ext uri="{FF2B5EF4-FFF2-40B4-BE49-F238E27FC236}">
                <a16:creationId xmlns:a16="http://schemas.microsoft.com/office/drawing/2014/main" id="{3FB84A4B-4168-F84A-AA2B-8CB1307D2280}"/>
              </a:ext>
            </a:extLst>
          </p:cNvPr>
          <p:cNvSpPr txBox="1"/>
          <p:nvPr/>
        </p:nvSpPr>
        <p:spPr>
          <a:xfrm>
            <a:off x="3547039" y="2051231"/>
            <a:ext cx="22042898" cy="72375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indent="0"/>
            <a:r>
              <a:rPr lang="nl-NL" sz="4000" b="1" dirty="0">
                <a:solidFill>
                  <a:srgbClr val="25377F"/>
                </a:solidFill>
                <a:latin typeface="Arial"/>
                <a:cs typeface="Arial"/>
              </a:rPr>
              <a:t>Passende spelduur en balformaat:</a:t>
            </a:r>
          </a:p>
        </p:txBody>
      </p:sp>
    </p:spTree>
    <p:extLst>
      <p:ext uri="{BB962C8B-B14F-4D97-AF65-F5344CB8AC3E}">
        <p14:creationId xmlns:p14="http://schemas.microsoft.com/office/powerpoint/2010/main" val="2483916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asted-image.pdf"/>
          <p:cNvPicPr>
            <a:picLocks noChangeAspect="1"/>
          </p:cNvPicPr>
          <p:nvPr/>
        </p:nvPicPr>
        <p:blipFill rotWithShape="1">
          <a:blip r:embed="rId2" cstate="print">
            <a:extLst>
              <a:ext uri="{28A0092B-C50C-407E-A947-70E740481C1C}">
                <a14:useLocalDpi xmlns:a14="http://schemas.microsoft.com/office/drawing/2010/main" val="0"/>
              </a:ext>
            </a:extLst>
          </a:blip>
          <a:srcRect l="16424" t="617" r="1262" b="18324"/>
          <a:stretch/>
        </p:blipFill>
        <p:spPr>
          <a:xfrm>
            <a:off x="1" y="1"/>
            <a:ext cx="21691600" cy="14198601"/>
          </a:xfrm>
          <a:prstGeom prst="rect">
            <a:avLst/>
          </a:prstGeom>
          <a:ln w="3175">
            <a:miter lim="400000"/>
          </a:ln>
        </p:spPr>
      </p:pic>
      <p:pic>
        <p:nvPicPr>
          <p:cNvPr id="6" name="Afbeelding 5" descr="KNV_geveldoek3-0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16788" y="3164059"/>
            <a:ext cx="6041884" cy="6186624"/>
          </a:xfrm>
          <a:prstGeom prst="rect">
            <a:avLst/>
          </a:prstGeom>
        </p:spPr>
      </p:pic>
      <p:sp>
        <p:nvSpPr>
          <p:cNvPr id="430" name="Shape 430"/>
          <p:cNvSpPr/>
          <p:nvPr/>
        </p:nvSpPr>
        <p:spPr>
          <a:xfrm>
            <a:off x="18335625" y="11180332"/>
            <a:ext cx="5122398" cy="133931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8000" b="1">
                <a:solidFill>
                  <a:srgbClr val="FFFFFF"/>
                </a:solidFill>
                <a:latin typeface="Arial"/>
                <a:ea typeface="Arial"/>
                <a:cs typeface="Arial"/>
                <a:sym typeface="Arial"/>
              </a:defRPr>
            </a:lvl1pPr>
          </a:lstStyle>
          <a:p>
            <a:r>
              <a:rPr dirty="0"/>
              <a:t>BEDANKT</a:t>
            </a:r>
          </a:p>
        </p:txBody>
      </p:sp>
      <p:sp>
        <p:nvSpPr>
          <p:cNvPr id="9" name="TextBox 8"/>
          <p:cNvSpPr txBox="1"/>
          <p:nvPr/>
        </p:nvSpPr>
        <p:spPr>
          <a:xfrm>
            <a:off x="25831767" y="-114306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10" name="TextBox 9"/>
          <p:cNvSpPr txBox="1"/>
          <p:nvPr/>
        </p:nvSpPr>
        <p:spPr>
          <a:xfrm>
            <a:off x="-2260633" y="200653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pic>
        <p:nvPicPr>
          <p:cNvPr id="13" name="pasted-image.pdf"/>
          <p:cNvPicPr>
            <a:picLocks noChangeAspect="1"/>
          </p:cNvPicPr>
          <p:nvPr/>
        </p:nvPicPr>
        <p:blipFill>
          <a:blip r:embed="rId4" cstate="print"/>
          <a:stretch>
            <a:fillRect/>
          </a:stretch>
        </p:blipFill>
        <p:spPr>
          <a:xfrm>
            <a:off x="-335154" y="-4307475"/>
            <a:ext cx="24769954" cy="22765932"/>
          </a:xfrm>
          <a:prstGeom prst="rect">
            <a:avLst/>
          </a:prstGeom>
          <a:ln w="3175">
            <a:miter lim="400000"/>
          </a:ln>
        </p:spPr>
      </p:pic>
      <p:sp>
        <p:nvSpPr>
          <p:cNvPr id="11" name="TextBox 10"/>
          <p:cNvSpPr txBox="1"/>
          <p:nvPr/>
        </p:nvSpPr>
        <p:spPr>
          <a:xfrm>
            <a:off x="-660433" y="6807135"/>
            <a:ext cx="108269" cy="81621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3579" tIns="53579" rIns="53579" bIns="53579" numCol="1" spcCol="38100" rtlCol="0" anchor="ctr">
            <a:spAutoFit/>
          </a:bodyPr>
          <a:lstStyle/>
          <a:p>
            <a:pPr defTabSz="821541"/>
            <a:endParaRPr lang="en-US" sz="4601" dirty="0"/>
          </a:p>
        </p:txBody>
      </p:sp>
      <p:sp>
        <p:nvSpPr>
          <p:cNvPr id="2" name="Tekstvak 1">
            <a:extLst>
              <a:ext uri="{FF2B5EF4-FFF2-40B4-BE49-F238E27FC236}">
                <a16:creationId xmlns:a16="http://schemas.microsoft.com/office/drawing/2014/main" id="{B29AECD2-454A-4B07-B62B-B2D30DEF2BE1}"/>
              </a:ext>
            </a:extLst>
          </p:cNvPr>
          <p:cNvSpPr txBox="1"/>
          <p:nvPr/>
        </p:nvSpPr>
        <p:spPr>
          <a:xfrm>
            <a:off x="18647853" y="10215909"/>
            <a:ext cx="5369026" cy="257041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algn="r" defTabSz="821541"/>
            <a:r>
              <a:rPr lang="nl-NL" sz="8000" b="1" dirty="0">
                <a:solidFill>
                  <a:schemeClr val="bg1"/>
                </a:solidFill>
                <a:latin typeface="Arial" panose="020B0604020202020204" pitchFamily="34" charset="0"/>
                <a:cs typeface="Arial" panose="020B0604020202020204" pitchFamily="34" charset="0"/>
              </a:rPr>
              <a:t>Passende omgeving!</a:t>
            </a:r>
          </a:p>
        </p:txBody>
      </p:sp>
      <p:pic>
        <p:nvPicPr>
          <p:cNvPr id="14" name="Afbeelding 13">
            <a:extLst>
              <a:ext uri="{FF2B5EF4-FFF2-40B4-BE49-F238E27FC236}">
                <a16:creationId xmlns:a16="http://schemas.microsoft.com/office/drawing/2014/main" id="{EF0C6EE5-E3E8-D641-A1FD-1C2449CFC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623" y="3011049"/>
            <a:ext cx="6594049" cy="6625152"/>
          </a:xfrm>
          <a:prstGeom prst="rect">
            <a:avLst/>
          </a:prstGeom>
        </p:spPr>
      </p:pic>
    </p:spTree>
    <p:extLst>
      <p:ext uri="{BB962C8B-B14F-4D97-AF65-F5344CB8AC3E}">
        <p14:creationId xmlns:p14="http://schemas.microsoft.com/office/powerpoint/2010/main" val="3446097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4659314" y="924556"/>
            <a:ext cx="8785260" cy="1185551"/>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lgn="l" defTabSz="457200">
              <a:defRPr sz="7000" b="1">
                <a:solidFill>
                  <a:srgbClr val="F36D20"/>
                </a:solidFill>
                <a:latin typeface="Arial"/>
                <a:ea typeface="Arial"/>
                <a:cs typeface="Arial"/>
                <a:sym typeface="Arial"/>
              </a:defRPr>
            </a:lvl1pPr>
          </a:lstStyle>
          <a:p>
            <a:r>
              <a:rPr lang="nl-NL" sz="7001" dirty="0"/>
              <a:t>Passende omgeving</a:t>
            </a:r>
            <a:endParaRPr sz="7001" dirty="0"/>
          </a:p>
        </p:txBody>
      </p:sp>
      <p:sp>
        <p:nvSpPr>
          <p:cNvPr id="9" name="TextBox 8"/>
          <p:cNvSpPr txBox="1"/>
          <p:nvPr/>
        </p:nvSpPr>
        <p:spPr>
          <a:xfrm>
            <a:off x="1170553" y="3573720"/>
            <a:ext cx="22042898" cy="318597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3579" tIns="53579" rIns="53579" bIns="53579" numCol="1" spcCol="38100" rtlCol="0" anchor="ctr">
            <a:spAutoFit/>
          </a:bodyPr>
          <a:lstStyle/>
          <a:p>
            <a:pPr marL="407993" lvl="1" indent="0" algn="l"/>
            <a:endParaRPr lang="nl-NL" sz="4000" b="1" dirty="0">
              <a:latin typeface="Arial"/>
              <a:cs typeface="Arial"/>
            </a:endParaRPr>
          </a:p>
          <a:p>
            <a:pPr marL="407993" lvl="1" indent="0" algn="l"/>
            <a:r>
              <a:rPr lang="nl-NL" sz="4000" dirty="0">
                <a:latin typeface="Arial"/>
                <a:cs typeface="Arial"/>
              </a:rPr>
              <a:t>Naast passende voetbalvormen is de omgeving waarin gevoetbald</a:t>
            </a:r>
            <a:br>
              <a:rPr lang="nl-NL" sz="4000" dirty="0">
                <a:latin typeface="Arial"/>
                <a:cs typeface="Arial"/>
              </a:rPr>
            </a:br>
            <a:r>
              <a:rPr lang="nl-NL" sz="4000" dirty="0">
                <a:latin typeface="Arial"/>
                <a:cs typeface="Arial"/>
              </a:rPr>
              <a:t>wordt ook een belangrijke factor voor het plezier en de ontwikkeling </a:t>
            </a:r>
            <a:br>
              <a:rPr lang="nl-NL" sz="4000" dirty="0">
                <a:latin typeface="Arial"/>
                <a:cs typeface="Arial"/>
              </a:rPr>
            </a:br>
            <a:r>
              <a:rPr lang="nl-NL" sz="4000" dirty="0">
                <a:latin typeface="Arial"/>
                <a:cs typeface="Arial"/>
              </a:rPr>
              <a:t>van voetballende pupillen.</a:t>
            </a:r>
            <a:br>
              <a:rPr lang="nl-NL" sz="4000" dirty="0">
                <a:solidFill>
                  <a:srgbClr val="25377F"/>
                </a:solidFill>
                <a:latin typeface="Arial"/>
                <a:cs typeface="Arial"/>
              </a:rPr>
            </a:br>
            <a:endParaRPr lang="en-US" sz="4000" dirty="0">
              <a:latin typeface="Arial"/>
              <a:cs typeface="Arial"/>
            </a:endParaRPr>
          </a:p>
        </p:txBody>
      </p:sp>
      <p:sp>
        <p:nvSpPr>
          <p:cNvPr id="7" name="Shape 309"/>
          <p:cNvSpPr/>
          <p:nvPr/>
        </p:nvSpPr>
        <p:spPr>
          <a:xfrm>
            <a:off x="1170553" y="2985491"/>
            <a:ext cx="22042898" cy="2"/>
          </a:xfrm>
          <a:prstGeom prst="line">
            <a:avLst/>
          </a:prstGeom>
          <a:ln w="50800">
            <a:solidFill>
              <a:srgbClr val="F36D20"/>
            </a:solidFill>
            <a:miter lim="400000"/>
          </a:ln>
        </p:spPr>
        <p:txBody>
          <a:bodyPr lIns="53579" tIns="53579" rIns="53579" bIns="53579" anchor="ctr"/>
          <a:lstStyle/>
          <a:p>
            <a:pPr>
              <a:defRPr sz="3000"/>
            </a:pPr>
            <a:endParaRPr sz="3001"/>
          </a:p>
        </p:txBody>
      </p:sp>
      <p:pic>
        <p:nvPicPr>
          <p:cNvPr id="26" name="pasted-image.pdf">
            <a:extLst>
              <a:ext uri="{FF2B5EF4-FFF2-40B4-BE49-F238E27FC236}">
                <a16:creationId xmlns:a16="http://schemas.microsoft.com/office/drawing/2014/main" id="{7D03400F-E024-41A3-A365-9A1C3CB40D61}"/>
              </a:ext>
            </a:extLst>
          </p:cNvPr>
          <p:cNvPicPr>
            <a:picLocks noChangeAspect="1"/>
          </p:cNvPicPr>
          <p:nvPr/>
        </p:nvPicPr>
        <p:blipFill>
          <a:blip r:embed="rId3" cstate="print">
            <a:extLst>
              <a:ext uri="{28A0092B-C50C-407E-A947-70E740481C1C}">
                <a14:useLocalDpi xmlns:a14="http://schemas.microsoft.com/office/drawing/2010/main"/>
              </a:ext>
            </a:extLst>
          </a:blip>
          <a:srcRect t="16744"/>
          <a:stretch>
            <a:fillRect/>
          </a:stretch>
        </p:blipFill>
        <p:spPr>
          <a:xfrm>
            <a:off x="4167026" y="7942604"/>
            <a:ext cx="5783251" cy="4814872"/>
          </a:xfrm>
          <a:prstGeom prst="rect">
            <a:avLst/>
          </a:prstGeom>
          <a:ln w="3175">
            <a:miter lim="400000"/>
          </a:ln>
        </p:spPr>
      </p:pic>
      <p:pic>
        <p:nvPicPr>
          <p:cNvPr id="28" name="pasted-image.pdf">
            <a:extLst>
              <a:ext uri="{FF2B5EF4-FFF2-40B4-BE49-F238E27FC236}">
                <a16:creationId xmlns:a16="http://schemas.microsoft.com/office/drawing/2014/main" id="{40F5872C-1216-406D-B466-5DCB3483E42F}"/>
              </a:ext>
            </a:extLst>
          </p:cNvPr>
          <p:cNvPicPr>
            <a:picLocks noChangeAspect="1"/>
          </p:cNvPicPr>
          <p:nvPr/>
        </p:nvPicPr>
        <p:blipFill>
          <a:blip r:embed="rId4" cstate="print">
            <a:extLst>
              <a:ext uri="{28A0092B-C50C-407E-A947-70E740481C1C}">
                <a14:useLocalDpi xmlns:a14="http://schemas.microsoft.com/office/drawing/2010/main"/>
              </a:ext>
            </a:extLst>
          </a:blip>
          <a:srcRect t="16348"/>
          <a:stretch>
            <a:fillRect/>
          </a:stretch>
        </p:blipFill>
        <p:spPr>
          <a:xfrm>
            <a:off x="203538" y="7871267"/>
            <a:ext cx="5626216" cy="4706398"/>
          </a:xfrm>
          <a:prstGeom prst="rect">
            <a:avLst/>
          </a:prstGeom>
          <a:ln w="3175">
            <a:miter lim="400000"/>
          </a:ln>
        </p:spPr>
      </p:pic>
      <p:sp>
        <p:nvSpPr>
          <p:cNvPr id="31" name="Shape 178">
            <a:extLst>
              <a:ext uri="{FF2B5EF4-FFF2-40B4-BE49-F238E27FC236}">
                <a16:creationId xmlns:a16="http://schemas.microsoft.com/office/drawing/2014/main" id="{40B7DEF8-EF46-49F8-AE19-95C5F5BB8980}"/>
              </a:ext>
            </a:extLst>
          </p:cNvPr>
          <p:cNvSpPr/>
          <p:nvPr/>
        </p:nvSpPr>
        <p:spPr>
          <a:xfrm>
            <a:off x="6423422" y="7121381"/>
            <a:ext cx="1781740" cy="492925"/>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defRPr sz="2500" b="1">
                <a:solidFill>
                  <a:srgbClr val="25377F"/>
                </a:solidFill>
                <a:latin typeface="Arial"/>
                <a:ea typeface="Arial"/>
                <a:cs typeface="Arial"/>
                <a:sym typeface="Arial"/>
              </a:defRPr>
            </a:lvl1pPr>
          </a:lstStyle>
          <a:p>
            <a:r>
              <a:rPr dirty="0">
                <a:solidFill>
                  <a:schemeClr val="bg1"/>
                </a:solidFill>
              </a:rPr>
              <a:t>Rol ouders</a:t>
            </a:r>
          </a:p>
        </p:txBody>
      </p:sp>
      <p:sp>
        <p:nvSpPr>
          <p:cNvPr id="33" name="Shape 185">
            <a:extLst>
              <a:ext uri="{FF2B5EF4-FFF2-40B4-BE49-F238E27FC236}">
                <a16:creationId xmlns:a16="http://schemas.microsoft.com/office/drawing/2014/main" id="{41FA49FB-9383-4DBE-809D-80CD571F4B83}"/>
              </a:ext>
            </a:extLst>
          </p:cNvPr>
          <p:cNvSpPr/>
          <p:nvPr/>
        </p:nvSpPr>
        <p:spPr>
          <a:xfrm>
            <a:off x="1852424" y="7138804"/>
            <a:ext cx="2727511" cy="492925"/>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defRPr sz="2500" b="1">
                <a:solidFill>
                  <a:srgbClr val="25377F"/>
                </a:solidFill>
                <a:latin typeface="Arial"/>
                <a:ea typeface="Arial"/>
                <a:cs typeface="Arial"/>
                <a:sym typeface="Arial"/>
              </a:defRPr>
            </a:lvl1pPr>
          </a:lstStyle>
          <a:p>
            <a:r>
              <a:rPr dirty="0" err="1">
                <a:solidFill>
                  <a:schemeClr val="bg1"/>
                </a:solidFill>
              </a:rPr>
              <a:t>Rol</a:t>
            </a:r>
            <a:r>
              <a:rPr dirty="0">
                <a:solidFill>
                  <a:schemeClr val="bg1"/>
                </a:solidFill>
              </a:rPr>
              <a:t> </a:t>
            </a:r>
            <a:r>
              <a:rPr lang="nl-NL" dirty="0">
                <a:solidFill>
                  <a:schemeClr val="bg1"/>
                </a:solidFill>
              </a:rPr>
              <a:t>trainer</a:t>
            </a:r>
            <a:r>
              <a:rPr lang="nl-NL" dirty="0">
                <a:solidFill>
                  <a:srgbClr val="F36D20"/>
                </a:solidFill>
              </a:rPr>
              <a:t>/</a:t>
            </a:r>
            <a:r>
              <a:rPr dirty="0">
                <a:solidFill>
                  <a:srgbClr val="F36D20"/>
                </a:solidFill>
              </a:rPr>
              <a:t>coach</a:t>
            </a:r>
          </a:p>
        </p:txBody>
      </p:sp>
      <p:sp>
        <p:nvSpPr>
          <p:cNvPr id="35" name="Shape 181">
            <a:extLst>
              <a:ext uri="{FF2B5EF4-FFF2-40B4-BE49-F238E27FC236}">
                <a16:creationId xmlns:a16="http://schemas.microsoft.com/office/drawing/2014/main" id="{FBCEB8D1-8B06-4C9D-8105-4086C7969671}"/>
              </a:ext>
            </a:extLst>
          </p:cNvPr>
          <p:cNvSpPr/>
          <p:nvPr/>
        </p:nvSpPr>
        <p:spPr>
          <a:xfrm>
            <a:off x="10048649" y="6909227"/>
            <a:ext cx="3634811" cy="877646"/>
          </a:xfrm>
          <a:prstGeom prst="rect">
            <a:avLst/>
          </a:prstGeom>
          <a:ln w="3175">
            <a:miter lim="400000"/>
          </a:ln>
          <a:extLst>
            <a:ext uri="{C572A759-6A51-4108-AA02-DFA0A04FC94B}">
              <ma14:wrappingTextBoxFlag xmlns:ma14="http://schemas.microsoft.com/office/mac/drawingml/2011/main" xmlns="" val="1"/>
            </a:ext>
          </a:extLst>
        </p:spPr>
        <p:txBody>
          <a:bodyPr wrap="none" lIns="53579" tIns="53579" rIns="53579" bIns="53579" anchor="ctr">
            <a:spAutoFit/>
          </a:bodyPr>
          <a:lstStyle>
            <a:lvl1pPr>
              <a:defRPr sz="2500" b="1">
                <a:solidFill>
                  <a:srgbClr val="25377F"/>
                </a:solidFill>
                <a:latin typeface="Arial"/>
                <a:ea typeface="Arial"/>
                <a:cs typeface="Arial"/>
                <a:sym typeface="Arial"/>
              </a:defRPr>
            </a:lvl1pPr>
          </a:lstStyle>
          <a:p>
            <a:r>
              <a:rPr dirty="0">
                <a:solidFill>
                  <a:schemeClr val="bg1"/>
                </a:solidFill>
              </a:rPr>
              <a:t>S</a:t>
            </a:r>
            <a:r>
              <a:rPr lang="nl-NL" dirty="0" err="1">
                <a:solidFill>
                  <a:schemeClr val="bg1"/>
                </a:solidFill>
              </a:rPr>
              <a:t>pelbegeleider</a:t>
            </a:r>
            <a:r>
              <a:rPr lang="nl-NL" dirty="0">
                <a:solidFill>
                  <a:schemeClr val="bg1"/>
                </a:solidFill>
              </a:rPr>
              <a:t>/</a:t>
            </a:r>
          </a:p>
          <a:p>
            <a:r>
              <a:rPr lang="nl-NL" dirty="0">
                <a:solidFill>
                  <a:schemeClr val="bg1"/>
                </a:solidFill>
              </a:rPr>
              <a:t>Pupillenscheidsrechter</a:t>
            </a:r>
            <a:endParaRPr dirty="0">
              <a:solidFill>
                <a:schemeClr val="bg1"/>
              </a:solidFill>
            </a:endParaRPr>
          </a:p>
        </p:txBody>
      </p:sp>
      <p:pic>
        <p:nvPicPr>
          <p:cNvPr id="36" name="Afbeelding 35" descr="3.png">
            <a:extLst>
              <a:ext uri="{FF2B5EF4-FFF2-40B4-BE49-F238E27FC236}">
                <a16:creationId xmlns:a16="http://schemas.microsoft.com/office/drawing/2014/main" id="{29543916-033F-42C1-AC63-EC9F1A50EB8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493076" y="7942604"/>
            <a:ext cx="3532267" cy="3487552"/>
          </a:xfrm>
          <a:prstGeom prst="rect">
            <a:avLst/>
          </a:prstGeom>
        </p:spPr>
      </p:pic>
      <p:pic>
        <p:nvPicPr>
          <p:cNvPr id="37" name="Afbeelding 6" descr="voetballer3.png">
            <a:extLst>
              <a:ext uri="{FF2B5EF4-FFF2-40B4-BE49-F238E27FC236}">
                <a16:creationId xmlns:a16="http://schemas.microsoft.com/office/drawing/2014/main" id="{CB51E53A-2F42-482F-B0C7-345F60E21C8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6113257" y="3593971"/>
            <a:ext cx="6720612" cy="8697266"/>
          </a:xfrm>
          <a:prstGeom prst="rect">
            <a:avLst/>
          </a:prstGeom>
        </p:spPr>
      </p:pic>
      <p:pic>
        <p:nvPicPr>
          <p:cNvPr id="14" name="Afbeelding 13">
            <a:extLst>
              <a:ext uri="{FF2B5EF4-FFF2-40B4-BE49-F238E27FC236}">
                <a16:creationId xmlns:a16="http://schemas.microsoft.com/office/drawing/2014/main" id="{450F3C68-D2CD-504F-8847-F215B9E1D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553" y="163109"/>
            <a:ext cx="2463872" cy="2475494"/>
          </a:xfrm>
          <a:prstGeom prst="rect">
            <a:avLst/>
          </a:prstGeom>
        </p:spPr>
      </p:pic>
    </p:spTree>
    <p:extLst>
      <p:ext uri="{BB962C8B-B14F-4D97-AF65-F5344CB8AC3E}">
        <p14:creationId xmlns:p14="http://schemas.microsoft.com/office/powerpoint/2010/main" val="3847193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254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254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25400" dist="12700" dir="5400000" rotWithShape="0">
            <a:srgbClr val="000000">
              <a:alpha val="50000"/>
            </a:srgbClr>
          </a:outerShdw>
        </a:effectLst>
        <a:sp3d/>
      </a:spPr>
      <a:bodyPr rot="0" spcFirstLastPara="1" vertOverflow="overflow" horzOverflow="overflow" vert="horz" wrap="square" lIns="53578" tIns="53578" rIns="53578" bIns="53578"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53578" tIns="53578" rIns="53578" bIns="53578"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4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17210</TotalTime>
  <Words>1205</Words>
  <Application>Microsoft Macintosh PowerPoint</Application>
  <PresentationFormat>Aangepast</PresentationFormat>
  <Paragraphs>162</Paragraphs>
  <Slides>22</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Century Gothic</vt:lpstr>
      <vt:lpstr>Helvetica Light</vt:lpstr>
      <vt:lpstr>Helvetica Neue</vt:lpstr>
      <vt:lpstr>var(--font-family-brand)</vt:lpstr>
      <vt:lpstr>Wingdings</vt:lpstr>
      <vt:lpstr>Wingdings 3</vt:lpstr>
      <vt:lpstr>Segment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Overleg in groepjes van 3/4 leiders/trainers (10 min.)</vt:lpstr>
      <vt:lpstr>PowerPoint-presentatie</vt:lpstr>
      <vt:lpstr>PowerPoint-presentatie</vt:lpstr>
      <vt:lpstr>PowerPoint-presentatie</vt:lpstr>
      <vt:lpstr>PowerPoint-presentatie</vt:lpstr>
      <vt:lpstr>PowerPoint-presentatie</vt:lpstr>
      <vt:lpstr>PowerPoint-presentatie</vt:lpstr>
      <vt:lpstr>Linkjes naar voorbeeld warming up</vt:lpstr>
      <vt:lpstr>PowerPoint-presentatie</vt:lpstr>
      <vt:lpstr>Speelwijze voor de 6 vs 6</vt:lpstr>
      <vt:lpstr>PowerPoint-presentatie</vt:lpstr>
      <vt:lpstr>PowerPoint-presentatie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Breggen, Jorg van der</dc:creator>
  <cp:lastModifiedBy>lloon</cp:lastModifiedBy>
  <cp:revision>311</cp:revision>
  <cp:lastPrinted>2023-08-28T13:15:29Z</cp:lastPrinted>
  <dcterms:modified xsi:type="dcterms:W3CDTF">2025-01-15T17:00:56Z</dcterms:modified>
</cp:coreProperties>
</file>